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C9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C9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72464" y="1336294"/>
            <a:ext cx="3333750" cy="322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591303" y="1720722"/>
            <a:ext cx="3843020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C9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91198" y="661416"/>
            <a:ext cx="2853055" cy="3950970"/>
          </a:xfrm>
          <a:custGeom>
            <a:avLst/>
            <a:gdLst/>
            <a:ahLst/>
            <a:cxnLst/>
            <a:rect l="l" t="t" r="r" b="b"/>
            <a:pathLst>
              <a:path w="2853054" h="3950970">
                <a:moveTo>
                  <a:pt x="2413507" y="0"/>
                </a:moveTo>
                <a:lnTo>
                  <a:pt x="0" y="1537081"/>
                </a:lnTo>
                <a:lnTo>
                  <a:pt x="1537207" y="3950639"/>
                </a:lnTo>
                <a:lnTo>
                  <a:pt x="2852801" y="3112686"/>
                </a:lnTo>
                <a:lnTo>
                  <a:pt x="2852801" y="689679"/>
                </a:lnTo>
                <a:lnTo>
                  <a:pt x="2413507" y="0"/>
                </a:lnTo>
                <a:close/>
              </a:path>
            </a:pathLst>
          </a:custGeom>
          <a:solidFill>
            <a:srgbClr val="1449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927604"/>
            <a:ext cx="2810510" cy="2216150"/>
          </a:xfrm>
          <a:custGeom>
            <a:avLst/>
            <a:gdLst/>
            <a:ahLst/>
            <a:cxnLst/>
            <a:rect l="l" t="t" r="r" b="b"/>
            <a:pathLst>
              <a:path w="2810510" h="2216150">
                <a:moveTo>
                  <a:pt x="1314450" y="0"/>
                </a:moveTo>
                <a:lnTo>
                  <a:pt x="1266039" y="768"/>
                </a:lnTo>
                <a:lnTo>
                  <a:pt x="1218013" y="3058"/>
                </a:lnTo>
                <a:lnTo>
                  <a:pt x="1170394" y="6847"/>
                </a:lnTo>
                <a:lnTo>
                  <a:pt x="1123205" y="12110"/>
                </a:lnTo>
                <a:lnTo>
                  <a:pt x="1076470" y="18826"/>
                </a:lnTo>
                <a:lnTo>
                  <a:pt x="1030212" y="26970"/>
                </a:lnTo>
                <a:lnTo>
                  <a:pt x="984454" y="36520"/>
                </a:lnTo>
                <a:lnTo>
                  <a:pt x="939219" y="47452"/>
                </a:lnTo>
                <a:lnTo>
                  <a:pt x="894531" y="59744"/>
                </a:lnTo>
                <a:lnTo>
                  <a:pt x="850413" y="73371"/>
                </a:lnTo>
                <a:lnTo>
                  <a:pt x="806887" y="88310"/>
                </a:lnTo>
                <a:lnTo>
                  <a:pt x="763978" y="104540"/>
                </a:lnTo>
                <a:lnTo>
                  <a:pt x="721709" y="122035"/>
                </a:lnTo>
                <a:lnTo>
                  <a:pt x="680101" y="140774"/>
                </a:lnTo>
                <a:lnTo>
                  <a:pt x="639180" y="160732"/>
                </a:lnTo>
                <a:lnTo>
                  <a:pt x="598968" y="181887"/>
                </a:lnTo>
                <a:lnTo>
                  <a:pt x="559488" y="204216"/>
                </a:lnTo>
                <a:lnTo>
                  <a:pt x="520764" y="227694"/>
                </a:lnTo>
                <a:lnTo>
                  <a:pt x="482818" y="252300"/>
                </a:lnTo>
                <a:lnTo>
                  <a:pt x="445674" y="278009"/>
                </a:lnTo>
                <a:lnTo>
                  <a:pt x="409356" y="304799"/>
                </a:lnTo>
                <a:lnTo>
                  <a:pt x="373885" y="332646"/>
                </a:lnTo>
                <a:lnTo>
                  <a:pt x="339287" y="361527"/>
                </a:lnTo>
                <a:lnTo>
                  <a:pt x="305583" y="391419"/>
                </a:lnTo>
                <a:lnTo>
                  <a:pt x="272797" y="422299"/>
                </a:lnTo>
                <a:lnTo>
                  <a:pt x="240952" y="454143"/>
                </a:lnTo>
                <a:lnTo>
                  <a:pt x="210072" y="486929"/>
                </a:lnTo>
                <a:lnTo>
                  <a:pt x="180179" y="520632"/>
                </a:lnTo>
                <a:lnTo>
                  <a:pt x="151298" y="555231"/>
                </a:lnTo>
                <a:lnTo>
                  <a:pt x="123450" y="590701"/>
                </a:lnTo>
                <a:lnTo>
                  <a:pt x="96660" y="627019"/>
                </a:lnTo>
                <a:lnTo>
                  <a:pt x="70950" y="664163"/>
                </a:lnTo>
                <a:lnTo>
                  <a:pt x="46344" y="702108"/>
                </a:lnTo>
                <a:lnTo>
                  <a:pt x="22865" y="740833"/>
                </a:lnTo>
                <a:lnTo>
                  <a:pt x="536" y="780313"/>
                </a:lnTo>
                <a:lnTo>
                  <a:pt x="0" y="2210267"/>
                </a:lnTo>
                <a:lnTo>
                  <a:pt x="536" y="2211288"/>
                </a:lnTo>
                <a:lnTo>
                  <a:pt x="3142" y="2215894"/>
                </a:lnTo>
                <a:lnTo>
                  <a:pt x="2625762" y="2215894"/>
                </a:lnTo>
                <a:lnTo>
                  <a:pt x="2649523" y="2171075"/>
                </a:lnTo>
                <a:lnTo>
                  <a:pt x="2669481" y="2130154"/>
                </a:lnTo>
                <a:lnTo>
                  <a:pt x="2688220" y="2088547"/>
                </a:lnTo>
                <a:lnTo>
                  <a:pt x="2705715" y="2046277"/>
                </a:lnTo>
                <a:lnTo>
                  <a:pt x="2721945" y="2003368"/>
                </a:lnTo>
                <a:lnTo>
                  <a:pt x="2736884" y="1959843"/>
                </a:lnTo>
                <a:lnTo>
                  <a:pt x="2750511" y="1915724"/>
                </a:lnTo>
                <a:lnTo>
                  <a:pt x="2762803" y="1871036"/>
                </a:lnTo>
                <a:lnTo>
                  <a:pt x="2773735" y="1825801"/>
                </a:lnTo>
                <a:lnTo>
                  <a:pt x="2783285" y="1780043"/>
                </a:lnTo>
                <a:lnTo>
                  <a:pt x="2791429" y="1733785"/>
                </a:lnTo>
                <a:lnTo>
                  <a:pt x="2798145" y="1687050"/>
                </a:lnTo>
                <a:lnTo>
                  <a:pt x="2803408" y="1639862"/>
                </a:lnTo>
                <a:lnTo>
                  <a:pt x="2807197" y="1592242"/>
                </a:lnTo>
                <a:lnTo>
                  <a:pt x="2809487" y="1544216"/>
                </a:lnTo>
                <a:lnTo>
                  <a:pt x="2810256" y="1495805"/>
                </a:lnTo>
                <a:lnTo>
                  <a:pt x="2809487" y="1447394"/>
                </a:lnTo>
                <a:lnTo>
                  <a:pt x="2807197" y="1399366"/>
                </a:lnTo>
                <a:lnTo>
                  <a:pt x="2803408" y="1351746"/>
                </a:lnTo>
                <a:lnTo>
                  <a:pt x="2798145" y="1304556"/>
                </a:lnTo>
                <a:lnTo>
                  <a:pt x="2791429" y="1257820"/>
                </a:lnTo>
                <a:lnTo>
                  <a:pt x="2783285" y="1211561"/>
                </a:lnTo>
                <a:lnTo>
                  <a:pt x="2773735" y="1165802"/>
                </a:lnTo>
                <a:lnTo>
                  <a:pt x="2762803" y="1120567"/>
                </a:lnTo>
                <a:lnTo>
                  <a:pt x="2750511" y="1075878"/>
                </a:lnTo>
                <a:lnTo>
                  <a:pt x="2736884" y="1031759"/>
                </a:lnTo>
                <a:lnTo>
                  <a:pt x="2721945" y="988233"/>
                </a:lnTo>
                <a:lnTo>
                  <a:pt x="2705715" y="945324"/>
                </a:lnTo>
                <a:lnTo>
                  <a:pt x="2688220" y="903054"/>
                </a:lnTo>
                <a:lnTo>
                  <a:pt x="2669481" y="861446"/>
                </a:lnTo>
                <a:lnTo>
                  <a:pt x="2649523" y="820525"/>
                </a:lnTo>
                <a:lnTo>
                  <a:pt x="2628368" y="780313"/>
                </a:lnTo>
                <a:lnTo>
                  <a:pt x="2606040" y="740833"/>
                </a:lnTo>
                <a:lnTo>
                  <a:pt x="2582561" y="702108"/>
                </a:lnTo>
                <a:lnTo>
                  <a:pt x="2557955" y="664163"/>
                </a:lnTo>
                <a:lnTo>
                  <a:pt x="2532246" y="627019"/>
                </a:lnTo>
                <a:lnTo>
                  <a:pt x="2505456" y="590701"/>
                </a:lnTo>
                <a:lnTo>
                  <a:pt x="2477609" y="555231"/>
                </a:lnTo>
                <a:lnTo>
                  <a:pt x="2448728" y="520632"/>
                </a:lnTo>
                <a:lnTo>
                  <a:pt x="2418836" y="486929"/>
                </a:lnTo>
                <a:lnTo>
                  <a:pt x="2387956" y="454143"/>
                </a:lnTo>
                <a:lnTo>
                  <a:pt x="2356112" y="422299"/>
                </a:lnTo>
                <a:lnTo>
                  <a:pt x="2323326" y="391419"/>
                </a:lnTo>
                <a:lnTo>
                  <a:pt x="2289623" y="361527"/>
                </a:lnTo>
                <a:lnTo>
                  <a:pt x="2255024" y="332646"/>
                </a:lnTo>
                <a:lnTo>
                  <a:pt x="2219554" y="304799"/>
                </a:lnTo>
                <a:lnTo>
                  <a:pt x="2183236" y="278009"/>
                </a:lnTo>
                <a:lnTo>
                  <a:pt x="2146092" y="252300"/>
                </a:lnTo>
                <a:lnTo>
                  <a:pt x="2108147" y="227694"/>
                </a:lnTo>
                <a:lnTo>
                  <a:pt x="2069422" y="204216"/>
                </a:lnTo>
                <a:lnTo>
                  <a:pt x="2029942" y="181887"/>
                </a:lnTo>
                <a:lnTo>
                  <a:pt x="1989730" y="160732"/>
                </a:lnTo>
                <a:lnTo>
                  <a:pt x="1948809" y="140774"/>
                </a:lnTo>
                <a:lnTo>
                  <a:pt x="1907201" y="122035"/>
                </a:lnTo>
                <a:lnTo>
                  <a:pt x="1864931" y="104540"/>
                </a:lnTo>
                <a:lnTo>
                  <a:pt x="1822022" y="88310"/>
                </a:lnTo>
                <a:lnTo>
                  <a:pt x="1778496" y="73371"/>
                </a:lnTo>
                <a:lnTo>
                  <a:pt x="1734377" y="59744"/>
                </a:lnTo>
                <a:lnTo>
                  <a:pt x="1689688" y="47452"/>
                </a:lnTo>
                <a:lnTo>
                  <a:pt x="1644453" y="36520"/>
                </a:lnTo>
                <a:lnTo>
                  <a:pt x="1598694" y="26970"/>
                </a:lnTo>
                <a:lnTo>
                  <a:pt x="1552435" y="18826"/>
                </a:lnTo>
                <a:lnTo>
                  <a:pt x="1505699" y="12110"/>
                </a:lnTo>
                <a:lnTo>
                  <a:pt x="1458509" y="6847"/>
                </a:lnTo>
                <a:lnTo>
                  <a:pt x="1410889" y="3058"/>
                </a:lnTo>
                <a:lnTo>
                  <a:pt x="1362861" y="768"/>
                </a:lnTo>
                <a:lnTo>
                  <a:pt x="1314450" y="0"/>
                </a:lnTo>
                <a:close/>
              </a:path>
            </a:pathLst>
          </a:custGeom>
          <a:solidFill>
            <a:srgbClr val="C71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2927604"/>
            <a:ext cx="2810510" cy="2216150"/>
          </a:xfrm>
          <a:custGeom>
            <a:avLst/>
            <a:gdLst/>
            <a:ahLst/>
            <a:cxnLst/>
            <a:rect l="l" t="t" r="r" b="b"/>
            <a:pathLst>
              <a:path w="2810510" h="2216150">
                <a:moveTo>
                  <a:pt x="1314450" y="0"/>
                </a:moveTo>
                <a:lnTo>
                  <a:pt x="1266039" y="768"/>
                </a:lnTo>
                <a:lnTo>
                  <a:pt x="1218013" y="3058"/>
                </a:lnTo>
                <a:lnTo>
                  <a:pt x="1170394" y="6847"/>
                </a:lnTo>
                <a:lnTo>
                  <a:pt x="1123205" y="12110"/>
                </a:lnTo>
                <a:lnTo>
                  <a:pt x="1076470" y="18826"/>
                </a:lnTo>
                <a:lnTo>
                  <a:pt x="1030212" y="26970"/>
                </a:lnTo>
                <a:lnTo>
                  <a:pt x="984454" y="36520"/>
                </a:lnTo>
                <a:lnTo>
                  <a:pt x="939219" y="47452"/>
                </a:lnTo>
                <a:lnTo>
                  <a:pt x="894531" y="59744"/>
                </a:lnTo>
                <a:lnTo>
                  <a:pt x="850413" y="73371"/>
                </a:lnTo>
                <a:lnTo>
                  <a:pt x="806887" y="88310"/>
                </a:lnTo>
                <a:lnTo>
                  <a:pt x="763978" y="104540"/>
                </a:lnTo>
                <a:lnTo>
                  <a:pt x="721709" y="122035"/>
                </a:lnTo>
                <a:lnTo>
                  <a:pt x="680101" y="140774"/>
                </a:lnTo>
                <a:lnTo>
                  <a:pt x="639180" y="160732"/>
                </a:lnTo>
                <a:lnTo>
                  <a:pt x="598968" y="181887"/>
                </a:lnTo>
                <a:lnTo>
                  <a:pt x="559488" y="204216"/>
                </a:lnTo>
                <a:lnTo>
                  <a:pt x="520764" y="227694"/>
                </a:lnTo>
                <a:lnTo>
                  <a:pt x="482818" y="252300"/>
                </a:lnTo>
                <a:lnTo>
                  <a:pt x="445674" y="278009"/>
                </a:lnTo>
                <a:lnTo>
                  <a:pt x="409356" y="304799"/>
                </a:lnTo>
                <a:lnTo>
                  <a:pt x="373885" y="332646"/>
                </a:lnTo>
                <a:lnTo>
                  <a:pt x="339287" y="361527"/>
                </a:lnTo>
                <a:lnTo>
                  <a:pt x="305583" y="391419"/>
                </a:lnTo>
                <a:lnTo>
                  <a:pt x="272797" y="422299"/>
                </a:lnTo>
                <a:lnTo>
                  <a:pt x="240952" y="454143"/>
                </a:lnTo>
                <a:lnTo>
                  <a:pt x="210072" y="486929"/>
                </a:lnTo>
                <a:lnTo>
                  <a:pt x="180179" y="520632"/>
                </a:lnTo>
                <a:lnTo>
                  <a:pt x="151298" y="555231"/>
                </a:lnTo>
                <a:lnTo>
                  <a:pt x="123450" y="590701"/>
                </a:lnTo>
                <a:lnTo>
                  <a:pt x="96660" y="627019"/>
                </a:lnTo>
                <a:lnTo>
                  <a:pt x="70950" y="664163"/>
                </a:lnTo>
                <a:lnTo>
                  <a:pt x="46344" y="702108"/>
                </a:lnTo>
                <a:lnTo>
                  <a:pt x="22865" y="740833"/>
                </a:lnTo>
                <a:lnTo>
                  <a:pt x="536" y="780313"/>
                </a:lnTo>
                <a:lnTo>
                  <a:pt x="0" y="2210267"/>
                </a:lnTo>
                <a:lnTo>
                  <a:pt x="536" y="2211288"/>
                </a:lnTo>
                <a:lnTo>
                  <a:pt x="3142" y="2215894"/>
                </a:lnTo>
                <a:lnTo>
                  <a:pt x="2625762" y="2215894"/>
                </a:lnTo>
                <a:lnTo>
                  <a:pt x="2649523" y="2171075"/>
                </a:lnTo>
                <a:lnTo>
                  <a:pt x="2669481" y="2130154"/>
                </a:lnTo>
                <a:lnTo>
                  <a:pt x="2688220" y="2088547"/>
                </a:lnTo>
                <a:lnTo>
                  <a:pt x="2705715" y="2046277"/>
                </a:lnTo>
                <a:lnTo>
                  <a:pt x="2721945" y="2003368"/>
                </a:lnTo>
                <a:lnTo>
                  <a:pt x="2736884" y="1959843"/>
                </a:lnTo>
                <a:lnTo>
                  <a:pt x="2750511" y="1915724"/>
                </a:lnTo>
                <a:lnTo>
                  <a:pt x="2762803" y="1871036"/>
                </a:lnTo>
                <a:lnTo>
                  <a:pt x="2773735" y="1825801"/>
                </a:lnTo>
                <a:lnTo>
                  <a:pt x="2783285" y="1780043"/>
                </a:lnTo>
                <a:lnTo>
                  <a:pt x="2791429" y="1733785"/>
                </a:lnTo>
                <a:lnTo>
                  <a:pt x="2798145" y="1687050"/>
                </a:lnTo>
                <a:lnTo>
                  <a:pt x="2803408" y="1639862"/>
                </a:lnTo>
                <a:lnTo>
                  <a:pt x="2807197" y="1592242"/>
                </a:lnTo>
                <a:lnTo>
                  <a:pt x="2809487" y="1544216"/>
                </a:lnTo>
                <a:lnTo>
                  <a:pt x="2810256" y="1495805"/>
                </a:lnTo>
                <a:lnTo>
                  <a:pt x="2809487" y="1447394"/>
                </a:lnTo>
                <a:lnTo>
                  <a:pt x="2807197" y="1399366"/>
                </a:lnTo>
                <a:lnTo>
                  <a:pt x="2803408" y="1351746"/>
                </a:lnTo>
                <a:lnTo>
                  <a:pt x="2798145" y="1304556"/>
                </a:lnTo>
                <a:lnTo>
                  <a:pt x="2791429" y="1257820"/>
                </a:lnTo>
                <a:lnTo>
                  <a:pt x="2783285" y="1211561"/>
                </a:lnTo>
                <a:lnTo>
                  <a:pt x="2773735" y="1165802"/>
                </a:lnTo>
                <a:lnTo>
                  <a:pt x="2762803" y="1120567"/>
                </a:lnTo>
                <a:lnTo>
                  <a:pt x="2750511" y="1075878"/>
                </a:lnTo>
                <a:lnTo>
                  <a:pt x="2736884" y="1031759"/>
                </a:lnTo>
                <a:lnTo>
                  <a:pt x="2721945" y="988233"/>
                </a:lnTo>
                <a:lnTo>
                  <a:pt x="2705715" y="945324"/>
                </a:lnTo>
                <a:lnTo>
                  <a:pt x="2688220" y="903054"/>
                </a:lnTo>
                <a:lnTo>
                  <a:pt x="2669481" y="861446"/>
                </a:lnTo>
                <a:lnTo>
                  <a:pt x="2649523" y="820525"/>
                </a:lnTo>
                <a:lnTo>
                  <a:pt x="2628368" y="780313"/>
                </a:lnTo>
                <a:lnTo>
                  <a:pt x="2606040" y="740833"/>
                </a:lnTo>
                <a:lnTo>
                  <a:pt x="2582561" y="702108"/>
                </a:lnTo>
                <a:lnTo>
                  <a:pt x="2557955" y="664163"/>
                </a:lnTo>
                <a:lnTo>
                  <a:pt x="2532246" y="627019"/>
                </a:lnTo>
                <a:lnTo>
                  <a:pt x="2505456" y="590701"/>
                </a:lnTo>
                <a:lnTo>
                  <a:pt x="2477609" y="555231"/>
                </a:lnTo>
                <a:lnTo>
                  <a:pt x="2448728" y="520632"/>
                </a:lnTo>
                <a:lnTo>
                  <a:pt x="2418836" y="486929"/>
                </a:lnTo>
                <a:lnTo>
                  <a:pt x="2387956" y="454143"/>
                </a:lnTo>
                <a:lnTo>
                  <a:pt x="2356112" y="422299"/>
                </a:lnTo>
                <a:lnTo>
                  <a:pt x="2323326" y="391419"/>
                </a:lnTo>
                <a:lnTo>
                  <a:pt x="2289623" y="361527"/>
                </a:lnTo>
                <a:lnTo>
                  <a:pt x="2255024" y="332646"/>
                </a:lnTo>
                <a:lnTo>
                  <a:pt x="2219554" y="304799"/>
                </a:lnTo>
                <a:lnTo>
                  <a:pt x="2183236" y="278009"/>
                </a:lnTo>
                <a:lnTo>
                  <a:pt x="2146092" y="252300"/>
                </a:lnTo>
                <a:lnTo>
                  <a:pt x="2108147" y="227694"/>
                </a:lnTo>
                <a:lnTo>
                  <a:pt x="2069422" y="204216"/>
                </a:lnTo>
                <a:lnTo>
                  <a:pt x="2029942" y="181887"/>
                </a:lnTo>
                <a:lnTo>
                  <a:pt x="1989730" y="160732"/>
                </a:lnTo>
                <a:lnTo>
                  <a:pt x="1948809" y="140774"/>
                </a:lnTo>
                <a:lnTo>
                  <a:pt x="1907201" y="122035"/>
                </a:lnTo>
                <a:lnTo>
                  <a:pt x="1864931" y="104540"/>
                </a:lnTo>
                <a:lnTo>
                  <a:pt x="1822022" y="88310"/>
                </a:lnTo>
                <a:lnTo>
                  <a:pt x="1778496" y="73371"/>
                </a:lnTo>
                <a:lnTo>
                  <a:pt x="1734377" y="59744"/>
                </a:lnTo>
                <a:lnTo>
                  <a:pt x="1689688" y="47452"/>
                </a:lnTo>
                <a:lnTo>
                  <a:pt x="1644453" y="36520"/>
                </a:lnTo>
                <a:lnTo>
                  <a:pt x="1598694" y="26970"/>
                </a:lnTo>
                <a:lnTo>
                  <a:pt x="1552435" y="18826"/>
                </a:lnTo>
                <a:lnTo>
                  <a:pt x="1505699" y="12110"/>
                </a:lnTo>
                <a:lnTo>
                  <a:pt x="1458509" y="6847"/>
                </a:lnTo>
                <a:lnTo>
                  <a:pt x="1410889" y="3058"/>
                </a:lnTo>
                <a:lnTo>
                  <a:pt x="1362861" y="768"/>
                </a:lnTo>
                <a:lnTo>
                  <a:pt x="1314450" y="0"/>
                </a:lnTo>
                <a:close/>
              </a:path>
            </a:pathLst>
          </a:custGeom>
          <a:solidFill>
            <a:srgbClr val="C71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C9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C9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737347" y="1045482"/>
            <a:ext cx="1406652" cy="30647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2209" y="564845"/>
            <a:ext cx="5799581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3434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7766" y="2050923"/>
            <a:ext cx="6210300" cy="2442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10413" y="4883521"/>
            <a:ext cx="4916170" cy="19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C9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hyperlink" Target="https://drive.google.com/file/d/1jXyjC-0p5QyvKsvaUXARUgp7yd8OV4zX/view?usp=sharing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9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hyperlink" Target="https://makecode.microbit.org/S74804-43684-53301-17010" TargetMode="External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hyperlink" Target="https://photos.app.goo.gl/YwfpP51sLgz1yxA26" TargetMode="External"/><Relationship Id="rId20" Type="http://schemas.openxmlformats.org/officeDocument/2006/relationships/image" Target="../media/image60.png"/><Relationship Id="rId21" Type="http://schemas.openxmlformats.org/officeDocument/2006/relationships/hyperlink" Target="https://photos.app.goo.gl/8smKbW2MyW8nbasb8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9" Type="http://schemas.openxmlformats.org/officeDocument/2006/relationships/image" Target="../media/image1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74.jpg"/><Relationship Id="rId8" Type="http://schemas.openxmlformats.org/officeDocument/2006/relationships/image" Target="../media/image75.png"/><Relationship Id="rId9" Type="http://schemas.openxmlformats.org/officeDocument/2006/relationships/hyperlink" Target="https://makecode.microbit.org/S30036-51649-15572-53707" TargetMode="External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hyperlink" Target="https://makecode.microbit.org/S57622-95976-85844-94543" TargetMode="External"/><Relationship Id="rId13" Type="http://schemas.openxmlformats.org/officeDocument/2006/relationships/image" Target="../media/image78.png"/><Relationship Id="rId14" Type="http://schemas.openxmlformats.org/officeDocument/2006/relationships/image" Target="../media/image79.jpg"/><Relationship Id="rId15" Type="http://schemas.openxmlformats.org/officeDocument/2006/relationships/image" Target="../media/image80.jpg"/><Relationship Id="rId16" Type="http://schemas.openxmlformats.org/officeDocument/2006/relationships/image" Target="../media/image81.jpg"/><Relationship Id="rId17" Type="http://schemas.openxmlformats.org/officeDocument/2006/relationships/image" Target="../media/image82.png"/><Relationship Id="rId18" Type="http://schemas.openxmlformats.org/officeDocument/2006/relationships/hyperlink" Target="https://photos.app.goo.gl/SAaFJBBYM2cioZUn8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86.png"/><Relationship Id="rId8" Type="http://schemas.openxmlformats.org/officeDocument/2006/relationships/image" Target="../media/image30.png"/><Relationship Id="rId9" Type="http://schemas.openxmlformats.org/officeDocument/2006/relationships/image" Target="../media/image28.png"/><Relationship Id="rId10" Type="http://schemas.openxmlformats.org/officeDocument/2006/relationships/image" Target="../media/image8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ingiverse.com/Simonarri" TargetMode="External"/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ingiverse.com/vinnie832" TargetMode="External"/><Relationship Id="rId5" Type="http://schemas.openxmlformats.org/officeDocument/2006/relationships/hyperlink" Target="https://creativecommons.org/licenses/by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www.thingiverse.com/SquareD" TargetMode="External"/><Relationship Id="rId8" Type="http://schemas.openxmlformats.org/officeDocument/2006/relationships/hyperlink" Target="http://www.yahboom.net/study/Bitbot" TargetMode="External"/><Relationship Id="rId9" Type="http://schemas.openxmlformats.org/officeDocument/2006/relationships/hyperlink" Target="http://www.yahboom.net/study/SGH" TargetMode="External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12635" y="1045482"/>
            <a:ext cx="2531745" cy="3834765"/>
            <a:chOff x="6612635" y="1045482"/>
            <a:chExt cx="2531745" cy="3834765"/>
          </a:xfrm>
        </p:grpSpPr>
        <p:sp>
          <p:nvSpPr>
            <p:cNvPr id="3" name="object 3"/>
            <p:cNvSpPr/>
            <p:nvPr/>
          </p:nvSpPr>
          <p:spPr>
            <a:xfrm>
              <a:off x="6612635" y="1866900"/>
              <a:ext cx="1750314" cy="1792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83779" y="4372355"/>
              <a:ext cx="1629155" cy="50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60463" y="3796283"/>
              <a:ext cx="1036320" cy="652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7" name="object 7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9" name="object 9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5998" y="1472260"/>
            <a:ext cx="5573395" cy="3014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3.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Ideas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Como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complemento,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equipo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planteó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idea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50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robot 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utilice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sensor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separar</a:t>
            </a:r>
            <a:r>
              <a:rPr dirty="0" sz="14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diferentes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tipos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residuos  </a:t>
            </a: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sólidos;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caso,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utilizará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sensor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interruptor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active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residuos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metálicos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permita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separar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tipo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residuos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otros, </a:t>
            </a:r>
            <a:r>
              <a:rPr dirty="0" sz="1400" spc="50">
                <a:solidFill>
                  <a:srgbClr val="434343"/>
                </a:solidFill>
                <a:latin typeface="Verdana"/>
                <a:cs typeface="Verdana"/>
              </a:rPr>
              <a:t>como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plásticos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o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papel,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facilitando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así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tarea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separación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residuos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casa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por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ende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optimizar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labor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centros</a:t>
            </a:r>
            <a:r>
              <a:rPr dirty="0" sz="1400" spc="-1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reciclaje.</a:t>
            </a:r>
            <a:endParaRPr sz="1400">
              <a:latin typeface="Verdana"/>
              <a:cs typeface="Verdana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plantea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realizar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mejora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al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diseño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robot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añadiendo 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una banda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transportadora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permita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movilizar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varios 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desechos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hasta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rampa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donde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ubica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-65">
                <a:solidFill>
                  <a:srgbClr val="434343"/>
                </a:solidFill>
                <a:latin typeface="Verdana"/>
                <a:cs typeface="Verdana"/>
              </a:rPr>
              <a:t>sensor;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 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denominara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SeparaTron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3008" y="1157096"/>
            <a:ext cx="7432675" cy="2709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100" spc="-1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30">
                <a:solidFill>
                  <a:srgbClr val="434343"/>
                </a:solidFill>
                <a:latin typeface="Verdana"/>
                <a:cs typeface="Verdana"/>
              </a:rPr>
              <a:t>3.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Requerimientos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100" spc="-2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RecolecTron</a:t>
            </a:r>
            <a:endParaRPr sz="1100">
              <a:latin typeface="Verdana"/>
              <a:cs typeface="Verdana"/>
            </a:endParaRPr>
          </a:p>
          <a:p>
            <a:pPr marL="127000" indent="-114300">
              <a:lnSpc>
                <a:spcPct val="100000"/>
              </a:lnSpc>
              <a:buAutoNum type="arabicPeriod"/>
              <a:tabLst>
                <a:tab pos="127000" algn="l"/>
              </a:tabLst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pueda</a:t>
            </a:r>
            <a:r>
              <a:rPr dirty="0" sz="11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movilizar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usando</a:t>
            </a:r>
            <a:r>
              <a:rPr dirty="0" sz="11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control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remoto</a:t>
            </a:r>
            <a:r>
              <a:rPr dirty="0" sz="11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usando</a:t>
            </a:r>
            <a:r>
              <a:rPr dirty="0" sz="11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flechas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dirección</a:t>
            </a:r>
            <a:endParaRPr sz="1100">
              <a:latin typeface="Verdana"/>
              <a:cs typeface="Verdana"/>
            </a:endParaRPr>
          </a:p>
          <a:p>
            <a:pPr marL="157480" indent="-144780">
              <a:lnSpc>
                <a:spcPct val="100000"/>
              </a:lnSpc>
              <a:buAutoNum type="arabicPeriod"/>
              <a:tabLst>
                <a:tab pos="157480" algn="l"/>
              </a:tabLst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pueda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abrir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cerrar</a:t>
            </a:r>
            <a:r>
              <a:rPr dirty="0" sz="11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dos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tapas</a:t>
            </a:r>
            <a:r>
              <a:rPr dirty="0" sz="11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contenedor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alguna</a:t>
            </a:r>
            <a:r>
              <a:rPr dirty="0" sz="11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teclas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control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remoto</a:t>
            </a:r>
            <a:endParaRPr sz="110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buAutoNum type="arabicPeriod"/>
              <a:tabLst>
                <a:tab pos="156210" algn="l"/>
              </a:tabLst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pueda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detener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todos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movimientos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usando</a:t>
            </a:r>
            <a:r>
              <a:rPr dirty="0" sz="11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tecla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Power</a:t>
            </a:r>
            <a:endParaRPr sz="1100">
              <a:latin typeface="Verdana"/>
              <a:cs typeface="Verdana"/>
            </a:endParaRPr>
          </a:p>
          <a:p>
            <a:pPr marL="169545" indent="-157480">
              <a:lnSpc>
                <a:spcPct val="100000"/>
              </a:lnSpc>
              <a:buAutoNum type="arabicPeriod"/>
              <a:tabLst>
                <a:tab pos="170180" algn="l"/>
              </a:tabLst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pueden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encender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apagar</a:t>
            </a:r>
            <a:r>
              <a:rPr dirty="0" sz="11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luces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carro</a:t>
            </a:r>
            <a:endParaRPr sz="1100">
              <a:latin typeface="Verdana"/>
              <a:cs typeface="Verdana"/>
            </a:endParaRPr>
          </a:p>
          <a:p>
            <a:pPr marL="170815" indent="-158750">
              <a:lnSpc>
                <a:spcPct val="100000"/>
              </a:lnSpc>
              <a:buAutoNum type="arabicPeriod"/>
              <a:tabLst>
                <a:tab pos="171450" algn="l"/>
              </a:tabLst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dos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botones del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control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realice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dos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rutas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diferentes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recolección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consiste</a:t>
            </a:r>
            <a:r>
              <a:rPr dirty="0" sz="1100" spc="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desplazarse</a:t>
            </a:r>
            <a:r>
              <a:rPr dirty="0" sz="11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4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punto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abrir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contenedor,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sonar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melodía,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cerrarlo,</a:t>
            </a:r>
            <a:r>
              <a:rPr dirty="0" sz="11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regresar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al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punto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origen.</a:t>
            </a:r>
            <a:endParaRPr sz="1100">
              <a:latin typeface="Verdana"/>
              <a:cs typeface="Verdana"/>
            </a:endParaRPr>
          </a:p>
          <a:p>
            <a:pPr marL="161925" indent="-149860">
              <a:lnSpc>
                <a:spcPct val="100000"/>
              </a:lnSpc>
              <a:buAutoNum type="arabicPeriod" startAt="6"/>
              <a:tabLst>
                <a:tab pos="162560" algn="l"/>
              </a:tabLst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tenga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4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45">
                <a:solidFill>
                  <a:srgbClr val="434343"/>
                </a:solidFill>
                <a:latin typeface="Verdana"/>
                <a:cs typeface="Verdana"/>
              </a:rPr>
              <a:t>modo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programación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ruta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donde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le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indique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movimientos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realice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100" spc="-2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SeparaTron</a:t>
            </a:r>
            <a:endParaRPr sz="1100">
              <a:latin typeface="Verdana"/>
              <a:cs typeface="Verdana"/>
            </a:endParaRPr>
          </a:p>
          <a:p>
            <a:pPr marL="163195" indent="-151130">
              <a:lnSpc>
                <a:spcPct val="100000"/>
              </a:lnSpc>
              <a:buAutoNum type="arabicPeriod"/>
              <a:tabLst>
                <a:tab pos="163830" algn="l"/>
              </a:tabLst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banda</a:t>
            </a:r>
            <a:r>
              <a:rPr dirty="0" sz="11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transportadora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le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pueda</a:t>
            </a:r>
            <a:r>
              <a:rPr dirty="0" sz="11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regular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velocidad</a:t>
            </a:r>
            <a:r>
              <a:rPr dirty="0" sz="11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4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potenciómetro</a:t>
            </a:r>
            <a:endParaRPr sz="1100">
              <a:latin typeface="Verdana"/>
              <a:cs typeface="Verdana"/>
            </a:endParaRPr>
          </a:p>
          <a:p>
            <a:pPr marL="166370" indent="-154305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Cuando </a:t>
            </a:r>
            <a:r>
              <a:rPr dirty="0" sz="1100" spc="4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objeto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metálico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toque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rampa </a:t>
            </a:r>
            <a:r>
              <a:rPr dirty="0" sz="1100" spc="-35">
                <a:solidFill>
                  <a:srgbClr val="434343"/>
                </a:solidFill>
                <a:latin typeface="Verdana"/>
                <a:cs typeface="Verdana"/>
              </a:rPr>
              <a:t>sensor,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servomotor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debe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girar 60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grados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 la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izquierda</a:t>
            </a:r>
            <a:r>
              <a:rPr dirty="0" sz="1100" spc="-21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después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0">
                <a:solidFill>
                  <a:srgbClr val="434343"/>
                </a:solidFill>
                <a:latin typeface="Verdana"/>
                <a:cs typeface="Verdana"/>
              </a:rPr>
              <a:t>1.5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segundo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regresar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su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posición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original.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5635" y="894588"/>
            <a:ext cx="1298448" cy="1473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69435" y="3651503"/>
            <a:ext cx="1200912" cy="1200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35542" y="4129278"/>
            <a:ext cx="904559" cy="514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25849" y="4127020"/>
            <a:ext cx="849482" cy="4744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4448" y="1045482"/>
            <a:ext cx="8599805" cy="3834765"/>
            <a:chOff x="544448" y="1045482"/>
            <a:chExt cx="8599805" cy="3834765"/>
          </a:xfrm>
        </p:grpSpPr>
        <p:sp>
          <p:nvSpPr>
            <p:cNvPr id="3" name="object 3"/>
            <p:cNvSpPr/>
            <p:nvPr/>
          </p:nvSpPr>
          <p:spPr>
            <a:xfrm>
              <a:off x="7383780" y="4372355"/>
              <a:ext cx="1629155" cy="507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3974" y="1875662"/>
              <a:ext cx="6829425" cy="396240"/>
            </a:xfrm>
            <a:custGeom>
              <a:avLst/>
              <a:gdLst/>
              <a:ahLst/>
              <a:cxnLst/>
              <a:rect l="l" t="t" r="r" b="b"/>
              <a:pathLst>
                <a:path w="6829425" h="396239">
                  <a:moveTo>
                    <a:pt x="498881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498881" y="396240"/>
                  </a:lnTo>
                  <a:lnTo>
                    <a:pt x="498881" y="0"/>
                  </a:lnTo>
                  <a:close/>
                </a:path>
                <a:path w="6829425" h="396239">
                  <a:moveTo>
                    <a:pt x="3030969" y="0"/>
                  </a:moveTo>
                  <a:lnTo>
                    <a:pt x="1764957" y="0"/>
                  </a:lnTo>
                  <a:lnTo>
                    <a:pt x="498906" y="0"/>
                  </a:lnTo>
                  <a:lnTo>
                    <a:pt x="498906" y="396240"/>
                  </a:lnTo>
                  <a:lnTo>
                    <a:pt x="1764919" y="396240"/>
                  </a:lnTo>
                  <a:lnTo>
                    <a:pt x="3030969" y="396240"/>
                  </a:lnTo>
                  <a:lnTo>
                    <a:pt x="3030969" y="0"/>
                  </a:lnTo>
                  <a:close/>
                </a:path>
                <a:path w="6829425" h="396239">
                  <a:moveTo>
                    <a:pt x="4297019" y="0"/>
                  </a:moveTo>
                  <a:lnTo>
                    <a:pt x="3030982" y="0"/>
                  </a:lnTo>
                  <a:lnTo>
                    <a:pt x="3030982" y="396240"/>
                  </a:lnTo>
                  <a:lnTo>
                    <a:pt x="4297019" y="396240"/>
                  </a:lnTo>
                  <a:lnTo>
                    <a:pt x="4297019" y="0"/>
                  </a:lnTo>
                  <a:close/>
                </a:path>
                <a:path w="6829425" h="396239">
                  <a:moveTo>
                    <a:pt x="5563095" y="0"/>
                  </a:moveTo>
                  <a:lnTo>
                    <a:pt x="4297045" y="0"/>
                  </a:lnTo>
                  <a:lnTo>
                    <a:pt x="4297045" y="396240"/>
                  </a:lnTo>
                  <a:lnTo>
                    <a:pt x="5563095" y="396240"/>
                  </a:lnTo>
                  <a:lnTo>
                    <a:pt x="5563095" y="0"/>
                  </a:lnTo>
                  <a:close/>
                </a:path>
                <a:path w="6829425" h="396239">
                  <a:moveTo>
                    <a:pt x="6829158" y="0"/>
                  </a:moveTo>
                  <a:lnTo>
                    <a:pt x="5563108" y="0"/>
                  </a:lnTo>
                  <a:lnTo>
                    <a:pt x="5563108" y="396240"/>
                  </a:lnTo>
                  <a:lnTo>
                    <a:pt x="6829158" y="396240"/>
                  </a:lnTo>
                  <a:lnTo>
                    <a:pt x="6829158" y="0"/>
                  </a:lnTo>
                  <a:close/>
                </a:path>
              </a:pathLst>
            </a:custGeom>
            <a:solidFill>
              <a:srgbClr val="44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9211" y="1870836"/>
              <a:ext cx="6838950" cy="2905760"/>
            </a:xfrm>
            <a:custGeom>
              <a:avLst/>
              <a:gdLst/>
              <a:ahLst/>
              <a:cxnLst/>
              <a:rect l="l" t="t" r="r" b="b"/>
              <a:pathLst>
                <a:path w="6838950" h="2905760">
                  <a:moveTo>
                    <a:pt x="0" y="401065"/>
                  </a:moveTo>
                  <a:lnTo>
                    <a:pt x="6838759" y="401065"/>
                  </a:lnTo>
                </a:path>
                <a:path w="6838950" h="2905760">
                  <a:moveTo>
                    <a:pt x="0" y="1711706"/>
                  </a:moveTo>
                  <a:lnTo>
                    <a:pt x="6838759" y="1711706"/>
                  </a:lnTo>
                </a:path>
                <a:path w="6838950" h="2905760">
                  <a:moveTo>
                    <a:pt x="4762" y="0"/>
                  </a:moveTo>
                  <a:lnTo>
                    <a:pt x="4762" y="2905175"/>
                  </a:lnTo>
                </a:path>
                <a:path w="6838950" h="2905760">
                  <a:moveTo>
                    <a:pt x="6833933" y="0"/>
                  </a:moveTo>
                  <a:lnTo>
                    <a:pt x="6833933" y="2905175"/>
                  </a:lnTo>
                </a:path>
                <a:path w="6838950" h="2905760">
                  <a:moveTo>
                    <a:pt x="0" y="4825"/>
                  </a:moveTo>
                  <a:lnTo>
                    <a:pt x="6838759" y="4825"/>
                  </a:lnTo>
                </a:path>
                <a:path w="6838950" h="2905760">
                  <a:moveTo>
                    <a:pt x="0" y="2900413"/>
                  </a:moveTo>
                  <a:lnTo>
                    <a:pt x="6838759" y="2900413"/>
                  </a:lnTo>
                </a:path>
              </a:pathLst>
            </a:custGeom>
            <a:ln w="9525">
              <a:solidFill>
                <a:srgbClr val="3D85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7" name="object 7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9" name="object 9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2587" y="1200150"/>
            <a:ext cx="693864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100" spc="-1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5">
                <a:solidFill>
                  <a:srgbClr val="434343"/>
                </a:solidFill>
                <a:latin typeface="Verdana"/>
                <a:cs typeface="Verdana"/>
              </a:rPr>
              <a:t>4.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Alistamiento</a:t>
            </a:r>
            <a:r>
              <a:rPr dirty="0" sz="11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recursos</a:t>
            </a:r>
            <a:r>
              <a:rPr dirty="0" sz="11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elementos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Habiendo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determinado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prototipos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construir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establece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su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construcción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requiere: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4102" y="1979422"/>
            <a:ext cx="723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Estructura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66848" y="1903222"/>
            <a:ext cx="96964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95"/>
              </a:spcBef>
            </a:pPr>
            <a:r>
              <a:rPr dirty="0" sz="1000" spc="-35" b="1">
                <a:solidFill>
                  <a:srgbClr val="FFFFFF"/>
                </a:solidFill>
                <a:latin typeface="Verdana"/>
                <a:cs typeface="Verdana"/>
              </a:rPr>
              <a:t>Electrónica </a:t>
            </a: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gram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dirty="0" sz="1000" spc="-40" b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8240" y="1979422"/>
            <a:ext cx="10401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Impresiones</a:t>
            </a:r>
            <a:r>
              <a:rPr dirty="0" sz="1000" spc="-11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70" b="1">
                <a:solidFill>
                  <a:srgbClr val="FFFFFF"/>
                </a:solidFill>
                <a:latin typeface="Verdana"/>
                <a:cs typeface="Verdana"/>
              </a:rPr>
              <a:t>3d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64429" y="1979422"/>
            <a:ext cx="1040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000" spc="-20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000" spc="-30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000" spc="-30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000" spc="-30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000" spc="-25" b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000" spc="-65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9280" y="1979422"/>
            <a:ext cx="6235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000" spc="-60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000" spc="-45" b="1">
                <a:solidFill>
                  <a:srgbClr val="FFFFFF"/>
                </a:solidFill>
                <a:latin typeface="Verdana"/>
                <a:cs typeface="Verdana"/>
              </a:rPr>
              <a:t>ftware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2504" y="2503303"/>
            <a:ext cx="179705" cy="84963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40" b="1">
                <a:solidFill>
                  <a:srgbClr val="434343"/>
                </a:solidFill>
                <a:latin typeface="Verdana"/>
                <a:cs typeface="Verdana"/>
              </a:rPr>
              <a:t>RecolecTron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1824" y="2300986"/>
            <a:ext cx="10382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Fichas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construcción</a:t>
            </a:r>
            <a:r>
              <a:rPr dirty="0" sz="8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del  </a:t>
            </a: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kit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8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ingeniería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60">
                <a:solidFill>
                  <a:srgbClr val="434343"/>
                </a:solidFill>
                <a:latin typeface="Verdana"/>
                <a:cs typeface="Verdana"/>
              </a:rPr>
              <a:t>2</a:t>
            </a:r>
            <a:r>
              <a:rPr dirty="0" sz="8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Ruedas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8014" y="2300986"/>
            <a:ext cx="110998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25">
                <a:solidFill>
                  <a:srgbClr val="434343"/>
                </a:solidFill>
                <a:latin typeface="Verdana"/>
                <a:cs typeface="Verdana"/>
              </a:rPr>
              <a:t>Tarjeta</a:t>
            </a:r>
            <a:r>
              <a:rPr dirty="0" sz="8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Micro:Bit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25">
                <a:solidFill>
                  <a:srgbClr val="434343"/>
                </a:solidFill>
                <a:latin typeface="Verdana"/>
                <a:cs typeface="Verdana"/>
              </a:rPr>
              <a:t>Tarjeta</a:t>
            </a:r>
            <a:r>
              <a:rPr dirty="0" sz="8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Expansión</a:t>
            </a:r>
            <a:endParaRPr sz="800">
              <a:latin typeface="Verdana"/>
              <a:cs typeface="Verdana"/>
            </a:endParaRPr>
          </a:p>
          <a:p>
            <a:pPr algn="ctr" marR="234315">
              <a:lnSpc>
                <a:spcPct val="100000"/>
              </a:lnSpc>
            </a:pPr>
            <a:r>
              <a:rPr dirty="0" sz="800" spc="25">
                <a:solidFill>
                  <a:srgbClr val="434343"/>
                </a:solidFill>
                <a:latin typeface="Verdana"/>
                <a:cs typeface="Verdana"/>
              </a:rPr>
              <a:t>Yahboom</a:t>
            </a:r>
            <a:endParaRPr sz="800">
              <a:latin typeface="Verdana"/>
              <a:cs typeface="Verdana"/>
            </a:endParaRPr>
          </a:p>
          <a:p>
            <a:pPr marL="172085" marR="237490" indent="-1720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2085" algn="l"/>
                <a:tab pos="185420" algn="l"/>
              </a:tabLst>
            </a:pPr>
            <a:r>
              <a:rPr dirty="0" sz="800" spc="-60">
                <a:solidFill>
                  <a:srgbClr val="434343"/>
                </a:solidFill>
                <a:latin typeface="Verdana"/>
                <a:cs typeface="Verdana"/>
              </a:rPr>
              <a:t>2</a:t>
            </a:r>
            <a:r>
              <a:rPr dirty="0" sz="8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servomotor</a:t>
            </a:r>
            <a:endParaRPr sz="800">
              <a:latin typeface="Verdana"/>
              <a:cs typeface="Verdana"/>
            </a:endParaRPr>
          </a:p>
          <a:p>
            <a:pPr algn="ctr" marR="274955">
              <a:lnSpc>
                <a:spcPct val="100000"/>
              </a:lnSpc>
            </a:pP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continuo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60">
                <a:solidFill>
                  <a:srgbClr val="434343"/>
                </a:solidFill>
                <a:latin typeface="Verdana"/>
                <a:cs typeface="Verdana"/>
              </a:rPr>
              <a:t>2 </a:t>
            </a: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Servomotor</a:t>
            </a:r>
            <a:r>
              <a:rPr dirty="0" sz="800" spc="-2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80">
                <a:solidFill>
                  <a:srgbClr val="434343"/>
                </a:solidFill>
                <a:latin typeface="Verdana"/>
                <a:cs typeface="Verdana"/>
              </a:rPr>
              <a:t>180°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Control</a:t>
            </a:r>
            <a:r>
              <a:rPr dirty="0" sz="8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remoto</a:t>
            </a:r>
            <a:r>
              <a:rPr dirty="0" sz="8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434343"/>
                </a:solidFill>
                <a:latin typeface="Verdana"/>
                <a:cs typeface="Verdana"/>
              </a:rPr>
              <a:t>IR</a:t>
            </a:r>
            <a:endParaRPr sz="800">
              <a:latin typeface="Verdana"/>
              <a:cs typeface="Verdana"/>
            </a:endParaRPr>
          </a:p>
          <a:p>
            <a:pPr marL="184785" marR="347980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Celular</a:t>
            </a:r>
            <a:r>
              <a:rPr dirty="0" sz="8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25">
                <a:solidFill>
                  <a:srgbClr val="434343"/>
                </a:solidFill>
                <a:latin typeface="Verdana"/>
                <a:cs typeface="Verdana"/>
              </a:rPr>
              <a:t>con  </a:t>
            </a: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Bluethoot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4458" y="2300986"/>
            <a:ext cx="110490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10985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Soportes </a:t>
            </a:r>
            <a:r>
              <a:rPr dirty="0" sz="800" spc="-50">
                <a:solidFill>
                  <a:srgbClr val="434343"/>
                </a:solidFill>
                <a:latin typeface="Verdana"/>
                <a:cs typeface="Verdana"/>
              </a:rPr>
              <a:t>y 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Adaptadores</a:t>
            </a:r>
            <a:r>
              <a:rPr dirty="0" sz="8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servomotores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Soporte</a:t>
            </a:r>
            <a:r>
              <a:rPr dirty="0" sz="8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rueda</a:t>
            </a:r>
            <a:endParaRPr sz="8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dirty="0" sz="800" spc="-15">
                <a:solidFill>
                  <a:srgbClr val="434343"/>
                </a:solidFill>
                <a:latin typeface="Verdana"/>
                <a:cs typeface="Verdana"/>
              </a:rPr>
              <a:t>esfera</a:t>
            </a:r>
            <a:endParaRPr sz="800">
              <a:latin typeface="Verdana"/>
              <a:cs typeface="Verdana"/>
            </a:endParaRPr>
          </a:p>
          <a:p>
            <a:pPr marL="184785" marR="5080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Contenedor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basura</a:t>
            </a:r>
            <a:r>
              <a:rPr dirty="0" sz="8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tapa</a:t>
            </a:r>
            <a:r>
              <a:rPr dirty="0" sz="8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doble</a:t>
            </a:r>
            <a:endParaRPr sz="800">
              <a:latin typeface="Verdana"/>
              <a:cs typeface="Verdana"/>
            </a:endParaRPr>
          </a:p>
          <a:p>
            <a:pPr algn="just" marL="184785" marR="14033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Separador</a:t>
            </a:r>
            <a:r>
              <a:rPr dirty="0" sz="8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para  </a:t>
            </a: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contenedor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basura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30521" y="2300986"/>
            <a:ext cx="77279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Batería</a:t>
            </a:r>
            <a:r>
              <a:rPr dirty="0" sz="8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75">
                <a:solidFill>
                  <a:srgbClr val="434343"/>
                </a:solidFill>
                <a:latin typeface="Verdana"/>
                <a:cs typeface="Verdana"/>
              </a:rPr>
              <a:t>3,7v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Silicona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6710" y="2300986"/>
            <a:ext cx="1040130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Thinkercad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15">
                <a:solidFill>
                  <a:srgbClr val="434343"/>
                </a:solidFill>
                <a:latin typeface="Verdana"/>
                <a:cs typeface="Verdana"/>
              </a:rPr>
              <a:t>Creality</a:t>
            </a:r>
            <a:r>
              <a:rPr dirty="0" sz="8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434343"/>
                </a:solidFill>
                <a:latin typeface="Verdana"/>
                <a:cs typeface="Verdana"/>
              </a:rPr>
              <a:t>Slicer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Makecode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Extensiones</a:t>
            </a:r>
            <a:endParaRPr sz="800">
              <a:latin typeface="Verdana"/>
              <a:cs typeface="Verdana"/>
            </a:endParaRPr>
          </a:p>
          <a:p>
            <a:pPr lvl="1" marL="184785" indent="-86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700" spc="-20">
                <a:solidFill>
                  <a:srgbClr val="434343"/>
                </a:solidFill>
                <a:latin typeface="Verdana"/>
                <a:cs typeface="Verdana"/>
              </a:rPr>
              <a:t>Yahboom_IR_V2</a:t>
            </a:r>
            <a:endParaRPr sz="700">
              <a:latin typeface="Verdana"/>
              <a:cs typeface="Verdana"/>
            </a:endParaRPr>
          </a:p>
          <a:p>
            <a:pPr lvl="1" marL="184785" indent="-8636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700" spc="-5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700" spc="-1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700" spc="25">
                <a:solidFill>
                  <a:srgbClr val="434343"/>
                </a:solidFill>
                <a:latin typeface="Verdana"/>
                <a:cs typeface="Verdana"/>
              </a:rPr>
              <a:t>h</a:t>
            </a:r>
            <a:r>
              <a:rPr dirty="0" sz="700" spc="20">
                <a:solidFill>
                  <a:srgbClr val="434343"/>
                </a:solidFill>
                <a:latin typeface="Verdana"/>
                <a:cs typeface="Verdana"/>
              </a:rPr>
              <a:t>b</a:t>
            </a:r>
            <a:r>
              <a:rPr dirty="0" sz="700" spc="20">
                <a:solidFill>
                  <a:srgbClr val="434343"/>
                </a:solidFill>
                <a:latin typeface="Verdana"/>
                <a:cs typeface="Verdana"/>
              </a:rPr>
              <a:t>oom</a:t>
            </a:r>
            <a:r>
              <a:rPr dirty="0" sz="700" spc="-20">
                <a:solidFill>
                  <a:srgbClr val="434343"/>
                </a:solidFill>
                <a:latin typeface="Verdana"/>
                <a:cs typeface="Verdana"/>
              </a:rPr>
              <a:t>_m</a:t>
            </a:r>
            <a:r>
              <a:rPr dirty="0" sz="700" spc="15">
                <a:solidFill>
                  <a:srgbClr val="434343"/>
                </a:solidFill>
                <a:latin typeface="Verdana"/>
                <a:cs typeface="Verdana"/>
              </a:rPr>
              <a:t>b</a:t>
            </a:r>
            <a:r>
              <a:rPr dirty="0" sz="70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700" spc="-35">
                <a:solidFill>
                  <a:srgbClr val="434343"/>
                </a:solidFill>
                <a:latin typeface="Verdana"/>
                <a:cs typeface="Verdana"/>
              </a:rPr>
              <a:t>t_e</a:t>
            </a:r>
            <a:r>
              <a:rPr dirty="0" sz="700" spc="2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endParaRPr sz="700">
              <a:latin typeface="Verdana"/>
              <a:cs typeface="Verdana"/>
            </a:endParaRPr>
          </a:p>
          <a:p>
            <a:pPr lvl="1" marL="184785" indent="-86360">
              <a:lnSpc>
                <a:spcPts val="840"/>
              </a:lnSpc>
              <a:buClr>
                <a:srgbClr val="000000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700" spc="10">
                <a:solidFill>
                  <a:srgbClr val="434343"/>
                </a:solidFill>
                <a:latin typeface="Verdana"/>
                <a:cs typeface="Verdana"/>
              </a:rPr>
              <a:t>Bluethoot</a:t>
            </a:r>
            <a:endParaRPr sz="700">
              <a:latin typeface="Verdana"/>
              <a:cs typeface="Verdana"/>
            </a:endParaRPr>
          </a:p>
          <a:p>
            <a:pPr marL="184785" marR="17145" indent="-172720">
              <a:lnSpc>
                <a:spcPts val="960"/>
              </a:lnSpc>
              <a:spcBef>
                <a:spcPts val="3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30">
                <a:solidFill>
                  <a:srgbClr val="434343"/>
                </a:solidFill>
                <a:latin typeface="Verdana"/>
                <a:cs typeface="Verdana"/>
              </a:rPr>
              <a:t>App</a:t>
            </a:r>
            <a:r>
              <a:rPr dirty="0" sz="800" spc="-229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Micro:Bit D-  </a:t>
            </a:r>
            <a:r>
              <a:rPr dirty="0" sz="800" spc="50">
                <a:solidFill>
                  <a:srgbClr val="434343"/>
                </a:solidFill>
                <a:latin typeface="Verdana"/>
                <a:cs typeface="Verdana"/>
              </a:rPr>
              <a:t>PAD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2504" y="3784958"/>
            <a:ext cx="179705" cy="785495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5" b="1">
                <a:solidFill>
                  <a:srgbClr val="434343"/>
                </a:solidFill>
                <a:latin typeface="Verdana"/>
                <a:cs typeface="Verdana"/>
              </a:rPr>
              <a:t>SeparaTron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1824" y="3612007"/>
            <a:ext cx="103822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Fichas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construcción</a:t>
            </a:r>
            <a:r>
              <a:rPr dirty="0" sz="8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del  </a:t>
            </a: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kit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8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ingeniería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98014" y="3612007"/>
            <a:ext cx="1093470" cy="100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60">
                <a:solidFill>
                  <a:srgbClr val="434343"/>
                </a:solidFill>
                <a:latin typeface="Verdana"/>
                <a:cs typeface="Verdana"/>
              </a:rPr>
              <a:t>2 </a:t>
            </a:r>
            <a:r>
              <a:rPr dirty="0" sz="800" spc="-25">
                <a:solidFill>
                  <a:srgbClr val="434343"/>
                </a:solidFill>
                <a:latin typeface="Verdana"/>
                <a:cs typeface="Verdana"/>
              </a:rPr>
              <a:t>Tarjeta</a:t>
            </a:r>
            <a:r>
              <a:rPr dirty="0" sz="8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Micro:Bit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Servomotor</a:t>
            </a:r>
            <a:r>
              <a:rPr dirty="0" sz="8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80">
                <a:solidFill>
                  <a:srgbClr val="434343"/>
                </a:solidFill>
                <a:latin typeface="Verdana"/>
                <a:cs typeface="Verdana"/>
              </a:rPr>
              <a:t>180°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Servomotor</a:t>
            </a:r>
            <a:endParaRPr sz="8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continuo</a:t>
            </a:r>
            <a:endParaRPr sz="800">
              <a:latin typeface="Verdana"/>
              <a:cs typeface="Verdana"/>
            </a:endParaRPr>
          </a:p>
          <a:p>
            <a:pPr marL="184785" marR="15240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25">
                <a:solidFill>
                  <a:srgbClr val="434343"/>
                </a:solidFill>
                <a:latin typeface="Verdana"/>
                <a:cs typeface="Verdana"/>
              </a:rPr>
              <a:t>Tarjeta</a:t>
            </a:r>
            <a:r>
              <a:rPr dirty="0" sz="8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expansión 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control 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remoto  </a:t>
            </a:r>
            <a:r>
              <a:rPr dirty="0" sz="800" spc="25">
                <a:solidFill>
                  <a:srgbClr val="434343"/>
                </a:solidFill>
                <a:latin typeface="Verdana"/>
                <a:cs typeface="Verdana"/>
              </a:rPr>
              <a:t>Yahboom</a:t>
            </a:r>
            <a:r>
              <a:rPr dirty="0" sz="8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200">
                <a:solidFill>
                  <a:srgbClr val="434343"/>
                </a:solidFill>
                <a:latin typeface="Verdana"/>
                <a:cs typeface="Verdana"/>
              </a:rPr>
              <a:t>+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Potenciómetro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64458" y="3612007"/>
            <a:ext cx="1027430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Rampa de</a:t>
            </a:r>
            <a:r>
              <a:rPr dirty="0" sz="800" spc="-2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145">
                <a:solidFill>
                  <a:srgbClr val="434343"/>
                </a:solidFill>
                <a:latin typeface="Verdana"/>
                <a:cs typeface="Verdana"/>
              </a:rPr>
              <a:t>15 </a:t>
            </a:r>
            <a:r>
              <a:rPr dirty="0" sz="800" spc="50">
                <a:solidFill>
                  <a:srgbClr val="434343"/>
                </a:solidFill>
                <a:latin typeface="Verdana"/>
                <a:cs typeface="Verdana"/>
              </a:rPr>
              <a:t>cm</a:t>
            </a:r>
            <a:endParaRPr sz="800">
              <a:latin typeface="Verdana"/>
              <a:cs typeface="Verdana"/>
            </a:endParaRPr>
          </a:p>
          <a:p>
            <a:pPr marL="184785" marR="25082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Soporte </a:t>
            </a:r>
            <a:r>
              <a:rPr dirty="0" sz="800" spc="-50">
                <a:solidFill>
                  <a:srgbClr val="434343"/>
                </a:solidFill>
                <a:latin typeface="Verdana"/>
                <a:cs typeface="Verdana"/>
              </a:rPr>
              <a:t>y 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adaptador  </a:t>
            </a:r>
            <a:r>
              <a:rPr dirty="0" sz="800" spc="-20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800" spc="-2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800" spc="-55">
                <a:solidFill>
                  <a:srgbClr val="434343"/>
                </a:solidFill>
                <a:latin typeface="Verdana"/>
                <a:cs typeface="Verdana"/>
              </a:rPr>
              <a:t>v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800" spc="7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800" spc="-2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0521" y="3612007"/>
            <a:ext cx="99314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4 </a:t>
            </a: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baterías</a:t>
            </a:r>
            <a:r>
              <a:rPr dirty="0" sz="800" spc="-21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434343"/>
                </a:solidFill>
                <a:latin typeface="Verdana"/>
                <a:cs typeface="Verdana"/>
              </a:rPr>
              <a:t>AA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Porta </a:t>
            </a: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pilas</a:t>
            </a:r>
            <a:r>
              <a:rPr dirty="0" sz="800" spc="-21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25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endParaRPr sz="8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Interruptor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Cables</a:t>
            </a:r>
            <a:r>
              <a:rPr dirty="0" sz="8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caimán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10">
                <a:solidFill>
                  <a:srgbClr val="434343"/>
                </a:solidFill>
                <a:latin typeface="Verdana"/>
                <a:cs typeface="Verdana"/>
              </a:rPr>
              <a:t>Silicona</a:t>
            </a:r>
            <a:endParaRPr sz="800">
              <a:latin typeface="Verdana"/>
              <a:cs typeface="Verdana"/>
            </a:endParaRPr>
          </a:p>
          <a:p>
            <a:pPr marL="184785" marR="211454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Alambre</a:t>
            </a:r>
            <a:r>
              <a:rPr dirty="0" sz="8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Cobre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Cinta</a:t>
            </a:r>
            <a:r>
              <a:rPr dirty="0" sz="8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8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434343"/>
                </a:solidFill>
                <a:latin typeface="Verdana"/>
                <a:cs typeface="Verdana"/>
              </a:rPr>
              <a:t>Cobre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Lamina</a:t>
            </a:r>
            <a:r>
              <a:rPr dirty="0" sz="8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plástico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96710" y="3612007"/>
            <a:ext cx="87566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>
                <a:solidFill>
                  <a:srgbClr val="434343"/>
                </a:solidFill>
                <a:latin typeface="Verdana"/>
                <a:cs typeface="Verdana"/>
              </a:rPr>
              <a:t>Thinkercad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15">
                <a:solidFill>
                  <a:srgbClr val="434343"/>
                </a:solidFill>
                <a:latin typeface="Verdana"/>
                <a:cs typeface="Verdana"/>
              </a:rPr>
              <a:t>Creality</a:t>
            </a:r>
            <a:r>
              <a:rPr dirty="0" sz="8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434343"/>
                </a:solidFill>
                <a:latin typeface="Verdana"/>
                <a:cs typeface="Verdana"/>
              </a:rPr>
              <a:t>Slicer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20">
                <a:solidFill>
                  <a:srgbClr val="434343"/>
                </a:solidFill>
                <a:latin typeface="Verdana"/>
                <a:cs typeface="Verdana"/>
              </a:rPr>
              <a:t>Makecode</a:t>
            </a:r>
            <a:endParaRPr sz="8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-5">
                <a:solidFill>
                  <a:srgbClr val="434343"/>
                </a:solidFill>
                <a:latin typeface="Verdana"/>
                <a:cs typeface="Verdana"/>
              </a:rPr>
              <a:t>Extensiones</a:t>
            </a:r>
            <a:endParaRPr sz="800">
              <a:latin typeface="Verdana"/>
              <a:cs typeface="Verdana"/>
            </a:endParaRPr>
          </a:p>
          <a:p>
            <a:pPr lvl="1" marL="184785" indent="-86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800" spc="10">
                <a:solidFill>
                  <a:srgbClr val="434343"/>
                </a:solidFill>
                <a:latin typeface="Verdana"/>
                <a:cs typeface="Verdana"/>
              </a:rPr>
              <a:t>ghbitlib</a:t>
            </a:r>
            <a:endParaRPr sz="800">
              <a:latin typeface="Verdana"/>
              <a:cs typeface="Verdana"/>
            </a:endParaRPr>
          </a:p>
          <a:p>
            <a:pPr lvl="1" marL="184785" indent="-86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800" spc="-20">
                <a:solidFill>
                  <a:srgbClr val="434343"/>
                </a:solidFill>
                <a:latin typeface="Verdana"/>
                <a:cs typeface="Verdana"/>
              </a:rPr>
              <a:t>servo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91983" y="2441448"/>
            <a:ext cx="1164590" cy="1967864"/>
            <a:chOff x="7491983" y="2441448"/>
            <a:chExt cx="1164590" cy="1967864"/>
          </a:xfrm>
        </p:grpSpPr>
        <p:sp>
          <p:nvSpPr>
            <p:cNvPr id="32" name="object 32"/>
            <p:cNvSpPr/>
            <p:nvPr/>
          </p:nvSpPr>
          <p:spPr>
            <a:xfrm>
              <a:off x="7495031" y="2441448"/>
              <a:ext cx="1046987" cy="6614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491983" y="3674364"/>
              <a:ext cx="1164335" cy="734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680" y="2057349"/>
            <a:ext cx="6169660" cy="922019"/>
            <a:chOff x="695680" y="2057349"/>
            <a:chExt cx="6169660" cy="922019"/>
          </a:xfrm>
        </p:grpSpPr>
        <p:sp>
          <p:nvSpPr>
            <p:cNvPr id="3" name="object 3"/>
            <p:cNvSpPr/>
            <p:nvPr/>
          </p:nvSpPr>
          <p:spPr>
            <a:xfrm>
              <a:off x="695680" y="2057349"/>
              <a:ext cx="6169660" cy="461009"/>
            </a:xfrm>
            <a:custGeom>
              <a:avLst/>
              <a:gdLst/>
              <a:ahLst/>
              <a:cxnLst/>
              <a:rect l="l" t="t" r="r" b="b"/>
              <a:pathLst>
                <a:path w="6169659" h="461010">
                  <a:moveTo>
                    <a:pt x="2056460" y="0"/>
                  </a:moveTo>
                  <a:lnTo>
                    <a:pt x="1028242" y="0"/>
                  </a:lnTo>
                  <a:lnTo>
                    <a:pt x="0" y="0"/>
                  </a:lnTo>
                  <a:lnTo>
                    <a:pt x="0" y="460933"/>
                  </a:lnTo>
                  <a:lnTo>
                    <a:pt x="1028217" y="460933"/>
                  </a:lnTo>
                  <a:lnTo>
                    <a:pt x="2056460" y="460933"/>
                  </a:lnTo>
                  <a:lnTo>
                    <a:pt x="2056460" y="0"/>
                  </a:lnTo>
                  <a:close/>
                </a:path>
                <a:path w="6169659" h="461010">
                  <a:moveTo>
                    <a:pt x="4726419" y="0"/>
                  </a:moveTo>
                  <a:lnTo>
                    <a:pt x="3647719" y="0"/>
                  </a:lnTo>
                  <a:lnTo>
                    <a:pt x="2056536" y="0"/>
                  </a:lnTo>
                  <a:lnTo>
                    <a:pt x="2056536" y="460933"/>
                  </a:lnTo>
                  <a:lnTo>
                    <a:pt x="3647719" y="460933"/>
                  </a:lnTo>
                  <a:lnTo>
                    <a:pt x="4726419" y="460933"/>
                  </a:lnTo>
                  <a:lnTo>
                    <a:pt x="4726419" y="0"/>
                  </a:lnTo>
                  <a:close/>
                </a:path>
                <a:path w="6169659" h="461010">
                  <a:moveTo>
                    <a:pt x="6169495" y="0"/>
                  </a:moveTo>
                  <a:lnTo>
                    <a:pt x="5440832" y="0"/>
                  </a:lnTo>
                  <a:lnTo>
                    <a:pt x="4726457" y="0"/>
                  </a:lnTo>
                  <a:lnTo>
                    <a:pt x="4726457" y="460933"/>
                  </a:lnTo>
                  <a:lnTo>
                    <a:pt x="5440832" y="460933"/>
                  </a:lnTo>
                  <a:lnTo>
                    <a:pt x="6169495" y="460933"/>
                  </a:lnTo>
                  <a:lnTo>
                    <a:pt x="6169495" y="0"/>
                  </a:lnTo>
                  <a:close/>
                </a:path>
              </a:pathLst>
            </a:custGeom>
            <a:solidFill>
              <a:srgbClr val="44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5680" y="2518232"/>
              <a:ext cx="6169660" cy="461009"/>
            </a:xfrm>
            <a:custGeom>
              <a:avLst/>
              <a:gdLst/>
              <a:ahLst/>
              <a:cxnLst/>
              <a:rect l="l" t="t" r="r" b="b"/>
              <a:pathLst>
                <a:path w="6169659" h="461010">
                  <a:moveTo>
                    <a:pt x="2056460" y="0"/>
                  </a:moveTo>
                  <a:lnTo>
                    <a:pt x="1028242" y="0"/>
                  </a:lnTo>
                  <a:lnTo>
                    <a:pt x="0" y="0"/>
                  </a:lnTo>
                  <a:lnTo>
                    <a:pt x="0" y="460933"/>
                  </a:lnTo>
                  <a:lnTo>
                    <a:pt x="1028217" y="460933"/>
                  </a:lnTo>
                  <a:lnTo>
                    <a:pt x="2056460" y="460933"/>
                  </a:lnTo>
                  <a:lnTo>
                    <a:pt x="2056460" y="0"/>
                  </a:lnTo>
                  <a:close/>
                </a:path>
                <a:path w="6169659" h="461010">
                  <a:moveTo>
                    <a:pt x="4726419" y="0"/>
                  </a:moveTo>
                  <a:lnTo>
                    <a:pt x="3647719" y="0"/>
                  </a:lnTo>
                  <a:lnTo>
                    <a:pt x="2056536" y="0"/>
                  </a:lnTo>
                  <a:lnTo>
                    <a:pt x="2056536" y="460933"/>
                  </a:lnTo>
                  <a:lnTo>
                    <a:pt x="3647719" y="460933"/>
                  </a:lnTo>
                  <a:lnTo>
                    <a:pt x="4726419" y="460933"/>
                  </a:lnTo>
                  <a:lnTo>
                    <a:pt x="4726419" y="0"/>
                  </a:lnTo>
                  <a:close/>
                </a:path>
                <a:path w="6169659" h="461010">
                  <a:moveTo>
                    <a:pt x="6169495" y="0"/>
                  </a:moveTo>
                  <a:lnTo>
                    <a:pt x="5440832" y="0"/>
                  </a:lnTo>
                  <a:lnTo>
                    <a:pt x="4726457" y="0"/>
                  </a:lnTo>
                  <a:lnTo>
                    <a:pt x="4726457" y="460933"/>
                  </a:lnTo>
                  <a:lnTo>
                    <a:pt x="5440832" y="460933"/>
                  </a:lnTo>
                  <a:lnTo>
                    <a:pt x="6169495" y="460933"/>
                  </a:lnTo>
                  <a:lnTo>
                    <a:pt x="6169495" y="0"/>
                  </a:lnTo>
                  <a:close/>
                </a:path>
              </a:pathLst>
            </a:custGeom>
            <a:solidFill>
              <a:srgbClr val="E9E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95680" y="3440112"/>
            <a:ext cx="6169660" cy="461009"/>
          </a:xfrm>
          <a:custGeom>
            <a:avLst/>
            <a:gdLst/>
            <a:ahLst/>
            <a:cxnLst/>
            <a:rect l="l" t="t" r="r" b="b"/>
            <a:pathLst>
              <a:path w="6169659" h="461010">
                <a:moveTo>
                  <a:pt x="2056460" y="0"/>
                </a:moveTo>
                <a:lnTo>
                  <a:pt x="1028242" y="0"/>
                </a:lnTo>
                <a:lnTo>
                  <a:pt x="0" y="0"/>
                </a:lnTo>
                <a:lnTo>
                  <a:pt x="0" y="460921"/>
                </a:lnTo>
                <a:lnTo>
                  <a:pt x="1028217" y="460921"/>
                </a:lnTo>
                <a:lnTo>
                  <a:pt x="2056460" y="460921"/>
                </a:lnTo>
                <a:lnTo>
                  <a:pt x="2056460" y="0"/>
                </a:lnTo>
                <a:close/>
              </a:path>
              <a:path w="6169659" h="461010">
                <a:moveTo>
                  <a:pt x="4726419" y="0"/>
                </a:moveTo>
                <a:lnTo>
                  <a:pt x="3647719" y="0"/>
                </a:lnTo>
                <a:lnTo>
                  <a:pt x="2056536" y="0"/>
                </a:lnTo>
                <a:lnTo>
                  <a:pt x="2056536" y="460921"/>
                </a:lnTo>
                <a:lnTo>
                  <a:pt x="3647719" y="460921"/>
                </a:lnTo>
                <a:lnTo>
                  <a:pt x="4726419" y="460921"/>
                </a:lnTo>
                <a:lnTo>
                  <a:pt x="4726419" y="0"/>
                </a:lnTo>
                <a:close/>
              </a:path>
              <a:path w="6169659" h="461010">
                <a:moveTo>
                  <a:pt x="6169495" y="0"/>
                </a:moveTo>
                <a:lnTo>
                  <a:pt x="5440832" y="0"/>
                </a:lnTo>
                <a:lnTo>
                  <a:pt x="4726457" y="0"/>
                </a:lnTo>
                <a:lnTo>
                  <a:pt x="4726457" y="460921"/>
                </a:lnTo>
                <a:lnTo>
                  <a:pt x="5440832" y="460921"/>
                </a:lnTo>
                <a:lnTo>
                  <a:pt x="6169495" y="460921"/>
                </a:lnTo>
                <a:lnTo>
                  <a:pt x="6169495" y="0"/>
                </a:lnTo>
                <a:close/>
              </a:path>
            </a:pathLst>
          </a:custGeom>
          <a:solidFill>
            <a:srgbClr val="E9E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5680" y="4361954"/>
            <a:ext cx="6169660" cy="461009"/>
          </a:xfrm>
          <a:custGeom>
            <a:avLst/>
            <a:gdLst/>
            <a:ahLst/>
            <a:cxnLst/>
            <a:rect l="l" t="t" r="r" b="b"/>
            <a:pathLst>
              <a:path w="6169659" h="461010">
                <a:moveTo>
                  <a:pt x="2056460" y="0"/>
                </a:moveTo>
                <a:lnTo>
                  <a:pt x="1028242" y="0"/>
                </a:lnTo>
                <a:lnTo>
                  <a:pt x="0" y="0"/>
                </a:lnTo>
                <a:lnTo>
                  <a:pt x="0" y="460933"/>
                </a:lnTo>
                <a:lnTo>
                  <a:pt x="1028217" y="460933"/>
                </a:lnTo>
                <a:lnTo>
                  <a:pt x="2056460" y="460933"/>
                </a:lnTo>
                <a:lnTo>
                  <a:pt x="2056460" y="0"/>
                </a:lnTo>
                <a:close/>
              </a:path>
              <a:path w="6169659" h="461010">
                <a:moveTo>
                  <a:pt x="4726419" y="0"/>
                </a:moveTo>
                <a:lnTo>
                  <a:pt x="3647719" y="0"/>
                </a:lnTo>
                <a:lnTo>
                  <a:pt x="2056536" y="0"/>
                </a:lnTo>
                <a:lnTo>
                  <a:pt x="2056536" y="460933"/>
                </a:lnTo>
                <a:lnTo>
                  <a:pt x="3647719" y="460933"/>
                </a:lnTo>
                <a:lnTo>
                  <a:pt x="4726419" y="460933"/>
                </a:lnTo>
                <a:lnTo>
                  <a:pt x="4726419" y="0"/>
                </a:lnTo>
                <a:close/>
              </a:path>
              <a:path w="6169659" h="461010">
                <a:moveTo>
                  <a:pt x="6169495" y="0"/>
                </a:moveTo>
                <a:lnTo>
                  <a:pt x="5440832" y="0"/>
                </a:lnTo>
                <a:lnTo>
                  <a:pt x="4726457" y="0"/>
                </a:lnTo>
                <a:lnTo>
                  <a:pt x="4726457" y="460933"/>
                </a:lnTo>
                <a:lnTo>
                  <a:pt x="5440832" y="460933"/>
                </a:lnTo>
                <a:lnTo>
                  <a:pt x="6169495" y="460933"/>
                </a:lnTo>
                <a:lnTo>
                  <a:pt x="6169495" y="0"/>
                </a:lnTo>
                <a:close/>
              </a:path>
            </a:pathLst>
          </a:custGeom>
          <a:solidFill>
            <a:srgbClr val="E9E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9330" y="2518282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 h="0">
                <a:moveTo>
                  <a:pt x="0" y="0"/>
                </a:moveTo>
                <a:lnTo>
                  <a:pt x="6182131" y="0"/>
                </a:lnTo>
              </a:path>
            </a:pathLst>
          </a:custGeom>
          <a:ln w="12700">
            <a:solidFill>
              <a:srgbClr val="448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9330" y="2979166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 h="0">
                <a:moveTo>
                  <a:pt x="0" y="0"/>
                </a:moveTo>
                <a:lnTo>
                  <a:pt x="6182131" y="0"/>
                </a:lnTo>
              </a:path>
            </a:pathLst>
          </a:custGeom>
          <a:ln w="12700">
            <a:solidFill>
              <a:srgbClr val="448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9330" y="3440048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 h="0">
                <a:moveTo>
                  <a:pt x="0" y="0"/>
                </a:moveTo>
                <a:lnTo>
                  <a:pt x="6182131" y="0"/>
                </a:lnTo>
              </a:path>
            </a:pathLst>
          </a:custGeom>
          <a:ln w="12700">
            <a:solidFill>
              <a:srgbClr val="448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9330" y="3901033"/>
            <a:ext cx="6182360" cy="0"/>
          </a:xfrm>
          <a:custGeom>
            <a:avLst/>
            <a:gdLst/>
            <a:ahLst/>
            <a:cxnLst/>
            <a:rect l="l" t="t" r="r" b="b"/>
            <a:pathLst>
              <a:path w="6182359" h="0">
                <a:moveTo>
                  <a:pt x="0" y="0"/>
                </a:moveTo>
                <a:lnTo>
                  <a:pt x="6182131" y="0"/>
                </a:lnTo>
              </a:path>
            </a:pathLst>
          </a:custGeom>
          <a:ln w="12700">
            <a:solidFill>
              <a:srgbClr val="448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9330" y="2050923"/>
            <a:ext cx="6182360" cy="2778760"/>
          </a:xfrm>
          <a:custGeom>
            <a:avLst/>
            <a:gdLst/>
            <a:ahLst/>
            <a:cxnLst/>
            <a:rect l="l" t="t" r="r" b="b"/>
            <a:pathLst>
              <a:path w="6182359" h="2778760">
                <a:moveTo>
                  <a:pt x="0" y="2311031"/>
                </a:moveTo>
                <a:lnTo>
                  <a:pt x="6182131" y="2311031"/>
                </a:lnTo>
              </a:path>
              <a:path w="6182359" h="2778760">
                <a:moveTo>
                  <a:pt x="6350" y="0"/>
                </a:moveTo>
                <a:lnTo>
                  <a:pt x="6350" y="2778315"/>
                </a:lnTo>
              </a:path>
              <a:path w="6182359" h="2778760">
                <a:moveTo>
                  <a:pt x="6175781" y="0"/>
                </a:moveTo>
                <a:lnTo>
                  <a:pt x="6175781" y="2778315"/>
                </a:lnTo>
              </a:path>
              <a:path w="6182359" h="2778760">
                <a:moveTo>
                  <a:pt x="0" y="6350"/>
                </a:moveTo>
                <a:lnTo>
                  <a:pt x="6182131" y="6350"/>
                </a:lnTo>
              </a:path>
              <a:path w="6182359" h="2778760">
                <a:moveTo>
                  <a:pt x="0" y="2771965"/>
                </a:moveTo>
                <a:lnTo>
                  <a:pt x="6182131" y="2771965"/>
                </a:lnTo>
              </a:path>
            </a:pathLst>
          </a:custGeom>
          <a:ln w="12700">
            <a:solidFill>
              <a:srgbClr val="448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74598" y="2084958"/>
            <a:ext cx="551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35" b="1">
                <a:solidFill>
                  <a:srgbClr val="FFFFFF"/>
                </a:solidFill>
                <a:latin typeface="Verdana"/>
                <a:cs typeface="Verdana"/>
              </a:rPr>
              <a:t>Pieza </a:t>
            </a:r>
            <a:r>
              <a:rPr dirty="0" sz="900" spc="-50" b="1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dirty="0" sz="900" spc="-2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900" spc="-10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900" spc="-10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900" spc="-6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900" spc="-4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900" spc="-10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900" spc="-4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900" spc="-60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3019" y="2084958"/>
            <a:ext cx="667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FFFFFF"/>
                </a:solidFill>
                <a:latin typeface="Verdana"/>
                <a:cs typeface="Verdana"/>
              </a:rPr>
              <a:t>Imagen</a:t>
            </a:r>
            <a:r>
              <a:rPr dirty="0" sz="900" spc="-1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dirty="0" sz="900" spc="-40" b="1">
                <a:solidFill>
                  <a:srgbClr val="FFFFFF"/>
                </a:solidFill>
                <a:latin typeface="Verdana"/>
                <a:cs typeface="Verdana"/>
              </a:rPr>
              <a:t>referencia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1338" y="2084958"/>
            <a:ext cx="1123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b="1">
                <a:solidFill>
                  <a:srgbClr val="FFFFFF"/>
                </a:solidFill>
                <a:latin typeface="Verdana"/>
                <a:cs typeface="Verdana"/>
              </a:rPr>
              <a:t>Archivo</a:t>
            </a:r>
            <a:r>
              <a:rPr dirty="0" sz="90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Verdana"/>
                <a:cs typeface="Verdana"/>
              </a:rPr>
              <a:t>impresión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2775" y="2084958"/>
            <a:ext cx="762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solidFill>
                  <a:srgbClr val="FFFFFF"/>
                </a:solidFill>
                <a:latin typeface="Verdana"/>
                <a:cs typeface="Verdana"/>
              </a:rPr>
              <a:t>Tiempo  </a:t>
            </a:r>
            <a:r>
              <a:rPr dirty="0" sz="900" spc="-2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900" spc="-10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900" spc="-6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900" spc="-50" b="1">
                <a:solidFill>
                  <a:srgbClr val="FFFFFF"/>
                </a:solidFill>
                <a:latin typeface="Verdana"/>
                <a:cs typeface="Verdana"/>
              </a:rPr>
              <a:t>ox</a:t>
            </a:r>
            <a:r>
              <a:rPr dirty="0" sz="900" spc="-4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900" spc="-10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900" spc="-55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900" spc="-20" b="1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1766" y="2084958"/>
            <a:ext cx="495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35" b="1">
                <a:solidFill>
                  <a:srgbClr val="FFFFFF"/>
                </a:solidFill>
                <a:latin typeface="Verdana"/>
                <a:cs typeface="Verdana"/>
              </a:rPr>
              <a:t>Altura  </a:t>
            </a:r>
            <a:r>
              <a:rPr dirty="0" sz="900" spc="-2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900" spc="-1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30" b="1">
                <a:solidFill>
                  <a:srgbClr val="FFFFFF"/>
                </a:solidFill>
                <a:latin typeface="Verdana"/>
                <a:cs typeface="Verdana"/>
              </a:rPr>
              <a:t>capa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6141" y="2084958"/>
            <a:ext cx="4419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360" b="1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900" spc="-9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dirty="0" sz="900" spc="-6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900" spc="-3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900" spc="-40" b="1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dirty="0" sz="900" spc="-3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900" spc="-25" b="1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4598" y="2654553"/>
            <a:ext cx="786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onte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or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1338" y="2654553"/>
            <a:ext cx="405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5">
                <a:solidFill>
                  <a:srgbClr val="434343"/>
                </a:solidFill>
                <a:latin typeface="Verdana"/>
                <a:cs typeface="Verdana"/>
              </a:rPr>
              <a:t>b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000" spc="-50">
                <a:solidFill>
                  <a:srgbClr val="434343"/>
                </a:solidFill>
                <a:latin typeface="Verdana"/>
                <a:cs typeface="Verdana"/>
              </a:rPr>
              <a:t>n.</a:t>
            </a: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22775" y="265455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45">
                <a:solidFill>
                  <a:srgbClr val="434343"/>
                </a:solidFill>
                <a:latin typeface="Verdana"/>
                <a:cs typeface="Verdana"/>
              </a:rPr>
              <a:t>1:30</a:t>
            </a:r>
            <a:r>
              <a:rPr dirty="0" sz="10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434343"/>
                </a:solidFill>
                <a:latin typeface="Verdana"/>
                <a:cs typeface="Verdana"/>
              </a:rPr>
              <a:t>h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01766" y="2654553"/>
            <a:ext cx="208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0</a:t>
            </a: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</a:rPr>
              <a:t>,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6141" y="2654553"/>
            <a:ext cx="154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0">
                <a:solidFill>
                  <a:srgbClr val="434343"/>
                </a:solidFill>
                <a:latin typeface="Verdana"/>
                <a:cs typeface="Verdana"/>
              </a:rPr>
              <a:t>10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598" y="3115436"/>
            <a:ext cx="7156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Base</a:t>
            </a:r>
            <a:r>
              <a:rPr dirty="0" sz="10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tapas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1338" y="3115436"/>
            <a:ext cx="6305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h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000" spc="35">
                <a:solidFill>
                  <a:srgbClr val="434343"/>
                </a:solidFill>
                <a:latin typeface="Verdana"/>
                <a:cs typeface="Verdana"/>
              </a:rPr>
              <a:t>ng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000" spc="-3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000" spc="-155">
                <a:solidFill>
                  <a:srgbClr val="434343"/>
                </a:solidFill>
                <a:latin typeface="Verdana"/>
                <a:cs typeface="Verdana"/>
              </a:rPr>
              <a:t>.</a:t>
            </a:r>
            <a:r>
              <a:rPr dirty="0" sz="1000" spc="-3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2775" y="3115436"/>
            <a:ext cx="348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30</a:t>
            </a:r>
            <a:r>
              <a:rPr dirty="0" sz="10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8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1766" y="3115436"/>
            <a:ext cx="208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0</a:t>
            </a: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</a:rPr>
              <a:t>,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16141" y="3115436"/>
            <a:ext cx="154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0">
                <a:solidFill>
                  <a:srgbClr val="434343"/>
                </a:solidFill>
                <a:latin typeface="Verdana"/>
                <a:cs typeface="Verdana"/>
              </a:rPr>
              <a:t>10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4598" y="3576573"/>
            <a:ext cx="3956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apas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31338" y="3576573"/>
            <a:ext cx="5575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solids.stl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22775" y="3576573"/>
            <a:ext cx="348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45</a:t>
            </a:r>
            <a:r>
              <a:rPr dirty="0" sz="10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8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1766" y="3576573"/>
            <a:ext cx="208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0</a:t>
            </a: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</a:rPr>
              <a:t>,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16141" y="3576573"/>
            <a:ext cx="154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0">
                <a:solidFill>
                  <a:srgbClr val="434343"/>
                </a:solidFill>
                <a:latin typeface="Verdana"/>
                <a:cs typeface="Verdana"/>
              </a:rPr>
              <a:t>10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4598" y="3961587"/>
            <a:ext cx="75755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Soportes  </a:t>
            </a:r>
            <a:r>
              <a:rPr dirty="0" sz="1000" spc="-3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vomotor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31338" y="4037787"/>
            <a:ext cx="19399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04010" algn="l"/>
              </a:tabLst>
            </a:pP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9g_servo_housing.stl	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45</a:t>
            </a:r>
            <a:r>
              <a:rPr dirty="0" sz="10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8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01766" y="4037787"/>
            <a:ext cx="2597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0</a:t>
            </a: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</a:rPr>
              <a:t>,</a:t>
            </a:r>
            <a:r>
              <a:rPr dirty="0" sz="1000" spc="-155">
                <a:solidFill>
                  <a:srgbClr val="434343"/>
                </a:solidFill>
                <a:latin typeface="Verdana"/>
                <a:cs typeface="Verdana"/>
              </a:rPr>
              <a:t>16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16141" y="4037787"/>
            <a:ext cx="1809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20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598" y="4422444"/>
            <a:ext cx="75819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Adaptador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000" spc="-3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v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000" spc="8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otor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31338" y="4422444"/>
            <a:ext cx="13728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1x3ServoAdapterMG9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solidFill>
                  <a:srgbClr val="434343"/>
                </a:solidFill>
                <a:latin typeface="Verdana"/>
                <a:cs typeface="Verdana"/>
              </a:rPr>
              <a:t>0S.stl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2775" y="4498644"/>
            <a:ext cx="348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30</a:t>
            </a:r>
            <a:r>
              <a:rPr dirty="0" sz="10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8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01766" y="4498644"/>
            <a:ext cx="2597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0</a:t>
            </a: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</a:rPr>
              <a:t>,</a:t>
            </a:r>
            <a:r>
              <a:rPr dirty="0" sz="1000" spc="-155">
                <a:solidFill>
                  <a:srgbClr val="434343"/>
                </a:solidFill>
                <a:latin typeface="Verdana"/>
                <a:cs typeface="Verdana"/>
              </a:rPr>
              <a:t>16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16141" y="4498644"/>
            <a:ext cx="1809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20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04850" y="1143126"/>
            <a:ext cx="6595745" cy="744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Ensamble</a:t>
            </a:r>
            <a:r>
              <a:rPr dirty="0" sz="11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RecolecTron: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Paso</a:t>
            </a:r>
            <a:r>
              <a:rPr dirty="0" sz="11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95">
                <a:solidFill>
                  <a:srgbClr val="434343"/>
                </a:solidFill>
                <a:latin typeface="Verdana"/>
                <a:cs typeface="Verdana"/>
              </a:rPr>
              <a:t>1:</a:t>
            </a:r>
            <a:r>
              <a:rPr dirty="0" sz="1100" spc="-2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Impresión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piezas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3d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Este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proceso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hace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por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cada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pieza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imprimir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40">
                <a:solidFill>
                  <a:srgbClr val="434343"/>
                </a:solidFill>
                <a:latin typeface="Verdana"/>
                <a:cs typeface="Verdana"/>
              </a:rPr>
              <a:t>como</a:t>
            </a:r>
            <a:r>
              <a:rPr dirty="0" sz="11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detalla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siguiente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tabla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7" name="object 4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1" name="object 51"/>
          <p:cNvGrpSpPr/>
          <p:nvPr/>
        </p:nvGrpSpPr>
        <p:grpSpPr>
          <a:xfrm>
            <a:off x="1771797" y="2418588"/>
            <a:ext cx="939165" cy="2457450"/>
            <a:chOff x="1771797" y="2418588"/>
            <a:chExt cx="939165" cy="2457450"/>
          </a:xfrm>
        </p:grpSpPr>
        <p:sp>
          <p:nvSpPr>
            <p:cNvPr id="52" name="object 52"/>
            <p:cNvSpPr/>
            <p:nvPr/>
          </p:nvSpPr>
          <p:spPr>
            <a:xfrm>
              <a:off x="1995014" y="3954780"/>
              <a:ext cx="628637" cy="3699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771797" y="2832862"/>
              <a:ext cx="925047" cy="6621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839467" y="3171444"/>
              <a:ext cx="870966" cy="8709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004059" y="4218432"/>
              <a:ext cx="657606" cy="6576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927859" y="2418588"/>
              <a:ext cx="576834" cy="5768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/>
          <p:nvPr/>
        </p:nvSpPr>
        <p:spPr>
          <a:xfrm>
            <a:off x="7059168" y="2101583"/>
            <a:ext cx="1707642" cy="962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7023" y="2622803"/>
            <a:ext cx="2027681" cy="194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267" y="1419859"/>
            <a:ext cx="606488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Ensamble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RecolecTron: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Paso</a:t>
            </a:r>
            <a:r>
              <a:rPr dirty="0" sz="1400" spc="-2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29">
                <a:solidFill>
                  <a:srgbClr val="434343"/>
                </a:solidFill>
                <a:latin typeface="Verdana"/>
                <a:cs typeface="Verdana"/>
              </a:rPr>
              <a:t>2: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Ensamble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estructura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base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carro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fichas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kit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6675" y="2531364"/>
            <a:ext cx="1540002" cy="2055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44367" y="2641092"/>
            <a:ext cx="2509267" cy="1881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626" y="1211071"/>
            <a:ext cx="580644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Ensamble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RecolecTron: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Paso</a:t>
            </a:r>
            <a:r>
              <a:rPr dirty="0" sz="1400" spc="-1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35">
                <a:solidFill>
                  <a:srgbClr val="434343"/>
                </a:solidFill>
                <a:latin typeface="Verdana"/>
                <a:cs typeface="Verdana"/>
              </a:rPr>
              <a:t>3: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Instalación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motores,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ruedas,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contenedor,</a:t>
            </a:r>
            <a:r>
              <a:rPr dirty="0" sz="1400" spc="-1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servomotores.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81044" y="2045207"/>
            <a:ext cx="3440429" cy="23187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018032" y="2055876"/>
            <a:ext cx="7568565" cy="2871470"/>
            <a:chOff x="1018032" y="2055876"/>
            <a:chExt cx="7568565" cy="2871470"/>
          </a:xfrm>
        </p:grpSpPr>
        <p:sp>
          <p:nvSpPr>
            <p:cNvPr id="12" name="object 12"/>
            <p:cNvSpPr/>
            <p:nvPr/>
          </p:nvSpPr>
          <p:spPr>
            <a:xfrm>
              <a:off x="1018032" y="2055876"/>
              <a:ext cx="1805177" cy="24056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9550" y="4485028"/>
              <a:ext cx="7566671" cy="3796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65276" y="4472940"/>
              <a:ext cx="7473696" cy="4541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57656" y="4503420"/>
              <a:ext cx="7495032" cy="3078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057655" y="4503420"/>
            <a:ext cx="7495540" cy="307975"/>
          </a:xfrm>
          <a:prstGeom prst="rect">
            <a:avLst/>
          </a:prstGeom>
          <a:ln w="9525">
            <a:solidFill>
              <a:srgbClr val="414141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325"/>
              </a:spcBef>
            </a:pPr>
            <a:r>
              <a:rPr dirty="0" u="heavy" sz="14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Arial"/>
                <a:cs typeface="Arial"/>
                <a:hlinkClick r:id="rId11"/>
              </a:rPr>
              <a:t>https://drive.google.com/file/d/1jXyjC-0p5QyvKsvaUXARUgp7yd8OV4zX/view?usp=sharing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138" y="1140713"/>
            <a:ext cx="479933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Ensamble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RecolecTron: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Paso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4: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instalación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tarjeta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expansión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batería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Paso </a:t>
            </a:r>
            <a:r>
              <a:rPr dirty="0" sz="1400" spc="-245">
                <a:solidFill>
                  <a:srgbClr val="434343"/>
                </a:solidFill>
                <a:latin typeface="Verdana"/>
                <a:cs typeface="Verdana"/>
              </a:rPr>
              <a:t>5: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Programación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instalación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Micro:Bit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en 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link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encuentra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código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usado.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Paso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6: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Instalación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app</a:t>
            </a:r>
            <a:r>
              <a:rPr dirty="0" sz="14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celular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424939" y="1287780"/>
            <a:ext cx="7588250" cy="3592195"/>
            <a:chOff x="1424939" y="1287780"/>
            <a:chExt cx="7588250" cy="3592195"/>
          </a:xfrm>
        </p:grpSpPr>
        <p:sp>
          <p:nvSpPr>
            <p:cNvPr id="9" name="object 9"/>
            <p:cNvSpPr/>
            <p:nvPr/>
          </p:nvSpPr>
          <p:spPr>
            <a:xfrm>
              <a:off x="5987795" y="2115312"/>
              <a:ext cx="2391155" cy="992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87795" y="1287780"/>
              <a:ext cx="2427731" cy="7117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83780" y="4372356"/>
              <a:ext cx="1629155" cy="507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21351" y="3758184"/>
              <a:ext cx="3707129" cy="7048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934711" y="3774947"/>
              <a:ext cx="3230117" cy="4015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23275" y="3774947"/>
              <a:ext cx="300977" cy="4015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58611" y="3988308"/>
              <a:ext cx="736853" cy="4015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53911" y="3988308"/>
              <a:ext cx="300977" cy="4015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13348" y="3988308"/>
              <a:ext cx="733805" cy="4015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705599" y="3988308"/>
              <a:ext cx="300977" cy="4015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765036" y="3988308"/>
              <a:ext cx="733805" cy="4015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24939" y="2482596"/>
              <a:ext cx="1730502" cy="12824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040248" y="3821684"/>
            <a:ext cx="30740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6600" marR="5080" indent="-7239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https://makecode.microbit.org/S74804-  43684-53301-17010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5996" y="2756959"/>
            <a:ext cx="5550535" cy="1422400"/>
            <a:chOff x="95996" y="2756959"/>
            <a:chExt cx="5550535" cy="1422400"/>
          </a:xfrm>
        </p:grpSpPr>
        <p:sp>
          <p:nvSpPr>
            <p:cNvPr id="25" name="object 25"/>
            <p:cNvSpPr/>
            <p:nvPr/>
          </p:nvSpPr>
          <p:spPr>
            <a:xfrm>
              <a:off x="4789975" y="2756959"/>
              <a:ext cx="856400" cy="8564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5996" y="3797486"/>
              <a:ext cx="4594129" cy="3817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47827" y="3834485"/>
            <a:ext cx="3694429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434343"/>
                </a:solidFill>
                <a:latin typeface="Arial"/>
                <a:cs typeface="Arial"/>
                <a:hlinkClick r:id="rId19"/>
              </a:rPr>
              <a:t>https://photos.app.goo.gl/YwfpP51sLgz1yxA26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996" y="4343252"/>
            <a:ext cx="4594129" cy="3809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33527" y="4380382"/>
            <a:ext cx="39243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434343"/>
                </a:solidFill>
                <a:latin typeface="Arial"/>
                <a:cs typeface="Arial"/>
                <a:hlinkClick r:id="rId21"/>
              </a:rPr>
              <a:t>https://photos.app.goo.gl/8smKbW2MyW8nbasb8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4116" y="2057349"/>
            <a:ext cx="3669665" cy="1214755"/>
            <a:chOff x="674116" y="2057349"/>
            <a:chExt cx="3669665" cy="1214755"/>
          </a:xfrm>
        </p:grpSpPr>
        <p:sp>
          <p:nvSpPr>
            <p:cNvPr id="3" name="object 3"/>
            <p:cNvSpPr/>
            <p:nvPr/>
          </p:nvSpPr>
          <p:spPr>
            <a:xfrm>
              <a:off x="1723898" y="2057349"/>
              <a:ext cx="2620010" cy="607695"/>
            </a:xfrm>
            <a:custGeom>
              <a:avLst/>
              <a:gdLst/>
              <a:ahLst/>
              <a:cxnLst/>
              <a:rect l="l" t="t" r="r" b="b"/>
              <a:pathLst>
                <a:path w="2620010" h="607694">
                  <a:moveTo>
                    <a:pt x="1028242" y="0"/>
                  </a:moveTo>
                  <a:lnTo>
                    <a:pt x="0" y="0"/>
                  </a:lnTo>
                  <a:lnTo>
                    <a:pt x="0" y="607237"/>
                  </a:lnTo>
                  <a:lnTo>
                    <a:pt x="1028242" y="607237"/>
                  </a:lnTo>
                  <a:lnTo>
                    <a:pt x="1028242" y="0"/>
                  </a:lnTo>
                  <a:close/>
                </a:path>
                <a:path w="2620010" h="607694">
                  <a:moveTo>
                    <a:pt x="2619502" y="0"/>
                  </a:moveTo>
                  <a:lnTo>
                    <a:pt x="1028319" y="0"/>
                  </a:lnTo>
                  <a:lnTo>
                    <a:pt x="1028319" y="607237"/>
                  </a:lnTo>
                  <a:lnTo>
                    <a:pt x="2619502" y="607237"/>
                  </a:lnTo>
                  <a:lnTo>
                    <a:pt x="2619502" y="0"/>
                  </a:lnTo>
                  <a:close/>
                </a:path>
              </a:pathLst>
            </a:custGeom>
            <a:solidFill>
              <a:srgbClr val="448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74116" y="2664536"/>
              <a:ext cx="3669665" cy="607695"/>
            </a:xfrm>
            <a:custGeom>
              <a:avLst/>
              <a:gdLst/>
              <a:ahLst/>
              <a:cxnLst/>
              <a:rect l="l" t="t" r="r" b="b"/>
              <a:pathLst>
                <a:path w="3669665" h="607695">
                  <a:moveTo>
                    <a:pt x="2078024" y="0"/>
                  </a:moveTo>
                  <a:lnTo>
                    <a:pt x="1049807" y="0"/>
                  </a:lnTo>
                  <a:lnTo>
                    <a:pt x="0" y="0"/>
                  </a:lnTo>
                  <a:lnTo>
                    <a:pt x="0" y="607237"/>
                  </a:lnTo>
                  <a:lnTo>
                    <a:pt x="1049782" y="607237"/>
                  </a:lnTo>
                  <a:lnTo>
                    <a:pt x="2078024" y="607237"/>
                  </a:lnTo>
                  <a:lnTo>
                    <a:pt x="2078024" y="0"/>
                  </a:lnTo>
                  <a:close/>
                </a:path>
                <a:path w="3669665" h="607695">
                  <a:moveTo>
                    <a:pt x="3669284" y="0"/>
                  </a:moveTo>
                  <a:lnTo>
                    <a:pt x="2078101" y="0"/>
                  </a:lnTo>
                  <a:lnTo>
                    <a:pt x="2078101" y="607237"/>
                  </a:lnTo>
                  <a:lnTo>
                    <a:pt x="3669284" y="607237"/>
                  </a:lnTo>
                  <a:lnTo>
                    <a:pt x="3669284" y="0"/>
                  </a:lnTo>
                  <a:close/>
                </a:path>
              </a:pathLst>
            </a:custGeom>
            <a:solidFill>
              <a:srgbClr val="E9E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74116" y="3879037"/>
            <a:ext cx="2078355" cy="607695"/>
          </a:xfrm>
          <a:custGeom>
            <a:avLst/>
            <a:gdLst/>
            <a:ahLst/>
            <a:cxnLst/>
            <a:rect l="l" t="t" r="r" b="b"/>
            <a:pathLst>
              <a:path w="2078355" h="607695">
                <a:moveTo>
                  <a:pt x="2078024" y="0"/>
                </a:moveTo>
                <a:lnTo>
                  <a:pt x="1049807" y="0"/>
                </a:lnTo>
                <a:lnTo>
                  <a:pt x="0" y="0"/>
                </a:lnTo>
                <a:lnTo>
                  <a:pt x="0" y="607237"/>
                </a:lnTo>
                <a:lnTo>
                  <a:pt x="1049782" y="607237"/>
                </a:lnTo>
                <a:lnTo>
                  <a:pt x="2078024" y="607237"/>
                </a:lnTo>
                <a:lnTo>
                  <a:pt x="2078024" y="0"/>
                </a:lnTo>
                <a:close/>
              </a:path>
            </a:pathLst>
          </a:custGeom>
          <a:solidFill>
            <a:srgbClr val="E9EC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7766" y="2050923"/>
          <a:ext cx="6210300" cy="2442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035"/>
                <a:gridCol w="934085"/>
                <a:gridCol w="1681480"/>
                <a:gridCol w="1011554"/>
                <a:gridCol w="763270"/>
                <a:gridCol w="758825"/>
              </a:tblGrid>
              <a:tr h="607313">
                <a:tc>
                  <a:txBody>
                    <a:bodyPr/>
                    <a:lstStyle/>
                    <a:p>
                      <a:pPr marL="91440" marR="4171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3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Pieza 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4489FF"/>
                      </a:solidFill>
                      <a:prstDash val="solid"/>
                    </a:lnL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1854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5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Imagen</a:t>
                      </a:r>
                      <a:r>
                        <a:rPr dirty="0" sz="900" spc="-13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 </a:t>
                      </a:r>
                      <a:r>
                        <a:rPr dirty="0" sz="900" spc="-4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referencia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3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Archivo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3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impresión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marR="1631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3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Tiempo 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ox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marR="114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3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Altura 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900" spc="-14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3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capa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212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36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r>
                        <a:rPr dirty="0" sz="900" spc="-9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R w="12700">
                      <a:solidFill>
                        <a:srgbClr val="4489FF"/>
                      </a:solidFill>
                      <a:prstDash val="solid"/>
                    </a:lnR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</a:tr>
              <a:tr h="607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 spc="2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Rampa </a:t>
                      </a:r>
                      <a:r>
                        <a:rPr dirty="0" sz="1000" spc="-17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15</a:t>
                      </a:r>
                      <a:r>
                        <a:rPr dirty="0" sz="1000" spc="-23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6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cm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L w="12700">
                      <a:solidFill>
                        <a:srgbClr val="4489FF"/>
                      </a:solidFill>
                      <a:prstDash val="solid"/>
                    </a:lnL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33679">
                        <a:lnSpc>
                          <a:spcPct val="100000"/>
                        </a:lnSpc>
                      </a:pPr>
                      <a:r>
                        <a:rPr dirty="0" sz="1000" spc="-1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rampa.stl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000" spc="-14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1:30</a:t>
                      </a:r>
                      <a:r>
                        <a:rPr dirty="0" sz="1000" spc="-9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4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h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dirty="0" sz="1000" spc="-6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0,2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dirty="0" sz="1000" spc="-13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R w="12700">
                      <a:solidFill>
                        <a:srgbClr val="4489FF"/>
                      </a:solidFill>
                      <a:prstDash val="solid"/>
                    </a:lnR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</a:tr>
              <a:tr h="607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1440" marR="211454">
                        <a:lnSpc>
                          <a:spcPct val="100000"/>
                        </a:lnSpc>
                      </a:pPr>
                      <a:r>
                        <a:rPr dirty="0" sz="1000" spc="1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Adaptador  </a:t>
                      </a:r>
                      <a:r>
                        <a:rPr dirty="0" sz="100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00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000" spc="-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100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vomotor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4489FF"/>
                      </a:solidFill>
                      <a:prstDash val="solid"/>
                    </a:lnL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27125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9g_servo_fitting_pully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1127125">
                        <a:lnSpc>
                          <a:spcPct val="100000"/>
                        </a:lnSpc>
                      </a:pPr>
                      <a:r>
                        <a:rPr dirty="0" sz="1000" spc="-5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.stl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000" spc="-3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30</a:t>
                      </a:r>
                      <a:r>
                        <a:rPr dirty="0" sz="1000" spc="-9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8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m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dirty="0" sz="1000" spc="-6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0,2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dirty="0" sz="1000" spc="-13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R w="12700">
                      <a:solidFill>
                        <a:srgbClr val="4489FF"/>
                      </a:solidFill>
                      <a:prstDash val="solid"/>
                    </a:lnR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</a:tr>
              <a:tr h="607237">
                <a:tc>
                  <a:txBody>
                    <a:bodyPr/>
                    <a:lstStyle/>
                    <a:p>
                      <a:pPr marL="91440" marR="3111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 spc="1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Porta  </a:t>
                      </a:r>
                      <a:r>
                        <a:rPr dirty="0" sz="100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00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00" spc="-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00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man</a:t>
                      </a:r>
                      <a:r>
                        <a:rPr dirty="0" sz="1000" spc="-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00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s  </a:t>
                      </a:r>
                      <a:r>
                        <a:rPr dirty="0" sz="1000" spc="-1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micro:bit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4489FF"/>
                      </a:solidFill>
                      <a:prstDash val="solid"/>
                    </a:lnL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71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solids.stl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7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35</a:t>
                      </a:r>
                      <a:r>
                        <a:rPr dirty="0" sz="1000" spc="-9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8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m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65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0,2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30">
                          <a:solidFill>
                            <a:srgbClr val="434343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2540">
                    <a:lnR w="12700">
                      <a:solidFill>
                        <a:srgbClr val="4489FF"/>
                      </a:solidFill>
                      <a:prstDash val="solid"/>
                    </a:lnR>
                    <a:lnT w="12700">
                      <a:solidFill>
                        <a:srgbClr val="4489FF"/>
                      </a:solidFill>
                      <a:prstDash val="solid"/>
                    </a:lnT>
                    <a:lnB w="12700">
                      <a:solidFill>
                        <a:srgbClr val="4489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850" y="1143126"/>
            <a:ext cx="6595745" cy="744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Ensamble</a:t>
            </a:r>
            <a:r>
              <a:rPr dirty="0" sz="11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0">
                <a:solidFill>
                  <a:srgbClr val="434343"/>
                </a:solidFill>
                <a:latin typeface="Verdana"/>
                <a:cs typeface="Verdana"/>
              </a:rPr>
              <a:t>SeparaTron: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Paso</a:t>
            </a:r>
            <a:r>
              <a:rPr dirty="0" sz="11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95">
                <a:solidFill>
                  <a:srgbClr val="434343"/>
                </a:solidFill>
                <a:latin typeface="Verdana"/>
                <a:cs typeface="Verdana"/>
              </a:rPr>
              <a:t>1: </a:t>
            </a:r>
            <a:r>
              <a:rPr dirty="0" sz="1100" spc="-2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Impresión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piezas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1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3d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Este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proceso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hace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por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cada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1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pieza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imprimir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40">
                <a:solidFill>
                  <a:srgbClr val="434343"/>
                </a:solidFill>
                <a:latin typeface="Verdana"/>
                <a:cs typeface="Verdana"/>
              </a:rPr>
              <a:t>como</a:t>
            </a:r>
            <a:r>
              <a:rPr dirty="0" sz="11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1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detalla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1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siguiente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tabla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12" name="object 12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1595627" y="2340864"/>
            <a:ext cx="1259840" cy="2276475"/>
            <a:chOff x="1595627" y="2340864"/>
            <a:chExt cx="1259840" cy="2276475"/>
          </a:xfrm>
        </p:grpSpPr>
        <p:sp>
          <p:nvSpPr>
            <p:cNvPr id="17" name="object 17"/>
            <p:cNvSpPr/>
            <p:nvPr/>
          </p:nvSpPr>
          <p:spPr>
            <a:xfrm>
              <a:off x="1595627" y="2944368"/>
              <a:ext cx="1145286" cy="11452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58695" y="2340864"/>
              <a:ext cx="1096518" cy="10949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99259" y="3739896"/>
              <a:ext cx="877062" cy="8770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0927" y="1353438"/>
            <a:ext cx="7160259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Ensamble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prototipo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SeparaTron: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Paso </a:t>
            </a:r>
            <a:r>
              <a:rPr dirty="0" sz="1400" spc="-235">
                <a:solidFill>
                  <a:srgbClr val="434343"/>
                </a:solidFill>
                <a:latin typeface="Verdana"/>
                <a:cs typeface="Verdana"/>
              </a:rPr>
              <a:t>2: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Ensamble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estructuras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fichas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-65">
                <a:solidFill>
                  <a:srgbClr val="434343"/>
                </a:solidFill>
                <a:latin typeface="Verdana"/>
                <a:cs typeface="Verdana"/>
              </a:rPr>
              <a:t>kit,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debe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tener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en 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cuenta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ensamblan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dos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estructuras,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banda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transportadora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soporte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sensor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plataforma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separador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432816" y="2839211"/>
            <a:ext cx="4733290" cy="1799589"/>
            <a:chOff x="432816" y="2839211"/>
            <a:chExt cx="4733290" cy="1799589"/>
          </a:xfrm>
        </p:grpSpPr>
        <p:sp>
          <p:nvSpPr>
            <p:cNvPr id="12" name="object 12"/>
            <p:cNvSpPr/>
            <p:nvPr/>
          </p:nvSpPr>
          <p:spPr>
            <a:xfrm>
              <a:off x="432816" y="2862071"/>
              <a:ext cx="2337054" cy="17533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69108" y="2839211"/>
              <a:ext cx="2396490" cy="17990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5224271" y="2862072"/>
            <a:ext cx="1924050" cy="1767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09871" y="1045482"/>
            <a:ext cx="4834255" cy="3065145"/>
            <a:chOff x="4309871" y="1045482"/>
            <a:chExt cx="4834255" cy="3065145"/>
          </a:xfrm>
        </p:grpSpPr>
        <p:sp>
          <p:nvSpPr>
            <p:cNvPr id="3" name="object 3"/>
            <p:cNvSpPr/>
            <p:nvPr/>
          </p:nvSpPr>
          <p:spPr>
            <a:xfrm>
              <a:off x="4309871" y="1216151"/>
              <a:ext cx="2311146" cy="1733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6623" y="1226832"/>
              <a:ext cx="963929" cy="511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16623" y="1501152"/>
              <a:ext cx="1866137" cy="5112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7" name="object 7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10" name="object 10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09871" y="3057144"/>
            <a:ext cx="2311146" cy="17335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484631" y="3130295"/>
            <a:ext cx="3378200" cy="1733550"/>
            <a:chOff x="484631" y="3130295"/>
            <a:chExt cx="3378200" cy="1733550"/>
          </a:xfrm>
        </p:grpSpPr>
        <p:sp>
          <p:nvSpPr>
            <p:cNvPr id="16" name="object 16"/>
            <p:cNvSpPr/>
            <p:nvPr/>
          </p:nvSpPr>
          <p:spPr>
            <a:xfrm>
              <a:off x="1549907" y="3130295"/>
              <a:ext cx="2312669" cy="17335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5299" y="3144024"/>
              <a:ext cx="1148334" cy="4015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84631" y="3357384"/>
              <a:ext cx="1113282" cy="4015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653910" y="1288541"/>
            <a:ext cx="15868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34343"/>
                </a:solidFill>
                <a:latin typeface="Arial"/>
                <a:cs typeface="Arial"/>
              </a:rPr>
              <a:t>Banda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34343"/>
                </a:solidFill>
                <a:latin typeface="Arial"/>
                <a:cs typeface="Arial"/>
              </a:rPr>
              <a:t>Transportadora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584" y="1353438"/>
            <a:ext cx="3570604" cy="2289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 marL="263525" marR="26034">
              <a:lnSpc>
                <a:spcPct val="100000"/>
              </a:lnSpc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Ensamble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-60">
                <a:solidFill>
                  <a:srgbClr val="434343"/>
                </a:solidFill>
                <a:latin typeface="Verdana"/>
                <a:cs typeface="Verdana"/>
              </a:rPr>
              <a:t>SeparaTron: 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Paso</a:t>
            </a:r>
            <a:r>
              <a:rPr dirty="0" sz="1400" spc="-2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35">
                <a:solidFill>
                  <a:srgbClr val="434343"/>
                </a:solidFill>
                <a:latin typeface="Verdana"/>
                <a:cs typeface="Verdana"/>
              </a:rPr>
              <a:t>3: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Instalación</a:t>
            </a:r>
            <a:r>
              <a:rPr dirty="0" sz="1400" spc="-1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servomotores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sensores,</a:t>
            </a:r>
            <a:r>
              <a:rPr dirty="0" sz="1400" spc="-1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sensor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va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conectado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al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60">
                <a:solidFill>
                  <a:srgbClr val="434343"/>
                </a:solidFill>
                <a:latin typeface="Verdana"/>
                <a:cs typeface="Verdana"/>
              </a:rPr>
              <a:t>p1 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3v.</a:t>
            </a:r>
            <a:endParaRPr sz="1400">
              <a:latin typeface="Verdana"/>
              <a:cs typeface="Verdana"/>
            </a:endParaRPr>
          </a:p>
          <a:p>
            <a:pPr marL="263525" marR="5080">
              <a:lnSpc>
                <a:spcPct val="100000"/>
              </a:lnSpc>
            </a:pP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Paso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4: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Instalación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tarjeta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expansión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banda.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motor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banda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va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conectado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puerto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fan</a:t>
            </a:r>
            <a:endParaRPr sz="1400">
              <a:latin typeface="Verdana"/>
              <a:cs typeface="Verdana"/>
            </a:endParaRPr>
          </a:p>
          <a:p>
            <a:pPr marL="12700" marR="2676525" indent="10160">
              <a:lnSpc>
                <a:spcPct val="100000"/>
              </a:lnSpc>
              <a:spcBef>
                <a:spcPts val="1019"/>
              </a:spcBef>
            </a:pP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Plat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af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or</a:t>
            </a:r>
            <a:r>
              <a:rPr dirty="0" sz="1400" spc="-10">
                <a:solidFill>
                  <a:srgbClr val="434343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a  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eparaci</a:t>
            </a:r>
            <a:r>
              <a:rPr dirty="0" sz="1400" spc="-15">
                <a:solidFill>
                  <a:srgbClr val="434343"/>
                </a:solidFill>
                <a:latin typeface="Arial"/>
                <a:cs typeface="Arial"/>
              </a:rPr>
              <a:t>ó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81216" y="3073907"/>
            <a:ext cx="1164335" cy="7345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32961" y="630758"/>
            <a:ext cx="228028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10"/>
              <a:t>GreenBots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719734" y="1868246"/>
            <a:ext cx="272859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25" b="1">
                <a:solidFill>
                  <a:srgbClr val="434343"/>
                </a:solidFill>
                <a:latin typeface="Verdana"/>
                <a:cs typeface="Verdana"/>
              </a:rPr>
              <a:t>Instituto</a:t>
            </a:r>
            <a:r>
              <a:rPr dirty="0" sz="2400" spc="-200" b="1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2400" spc="-65" b="1">
                <a:solidFill>
                  <a:srgbClr val="434343"/>
                </a:solidFill>
                <a:latin typeface="Verdana"/>
                <a:cs typeface="Verdana"/>
              </a:rPr>
              <a:t>Técnico  </a:t>
            </a:r>
            <a:r>
              <a:rPr dirty="0" sz="2400" spc="-135" b="1">
                <a:solidFill>
                  <a:srgbClr val="434343"/>
                </a:solidFill>
                <a:latin typeface="Verdana"/>
                <a:cs typeface="Verdana"/>
              </a:rPr>
              <a:t>Industrial  </a:t>
            </a:r>
            <a:r>
              <a:rPr dirty="0" sz="2400" spc="-85" b="1">
                <a:solidFill>
                  <a:srgbClr val="434343"/>
                </a:solidFill>
                <a:latin typeface="Verdana"/>
                <a:cs typeface="Verdana"/>
              </a:rPr>
              <a:t>Noveno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85" b="1">
                <a:solidFill>
                  <a:srgbClr val="434343"/>
                </a:solidFill>
                <a:latin typeface="Verdana"/>
                <a:cs typeface="Verdana"/>
              </a:rPr>
              <a:t>Armenia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400" spc="-65" b="1">
                <a:solidFill>
                  <a:srgbClr val="434343"/>
                </a:solidFill>
                <a:latin typeface="Verdana"/>
                <a:cs typeface="Verdana"/>
              </a:rPr>
              <a:t>Quindío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23169" y="1146035"/>
            <a:ext cx="4133850" cy="3191510"/>
            <a:chOff x="4023169" y="1146035"/>
            <a:chExt cx="4133850" cy="3191510"/>
          </a:xfrm>
        </p:grpSpPr>
        <p:sp>
          <p:nvSpPr>
            <p:cNvPr id="12" name="object 12"/>
            <p:cNvSpPr/>
            <p:nvPr/>
          </p:nvSpPr>
          <p:spPr>
            <a:xfrm>
              <a:off x="4027932" y="1307591"/>
              <a:ext cx="4124325" cy="3025140"/>
            </a:xfrm>
            <a:custGeom>
              <a:avLst/>
              <a:gdLst/>
              <a:ahLst/>
              <a:cxnLst/>
              <a:rect l="l" t="t" r="r" b="b"/>
              <a:pathLst>
                <a:path w="4124325" h="3025140">
                  <a:moveTo>
                    <a:pt x="0" y="3025139"/>
                  </a:moveTo>
                  <a:lnTo>
                    <a:pt x="4123944" y="3025139"/>
                  </a:lnTo>
                  <a:lnTo>
                    <a:pt x="4123944" y="0"/>
                  </a:lnTo>
                  <a:lnTo>
                    <a:pt x="0" y="0"/>
                  </a:lnTo>
                  <a:lnTo>
                    <a:pt x="0" y="3025139"/>
                  </a:lnTo>
                  <a:close/>
                </a:path>
              </a:pathLst>
            </a:custGeom>
            <a:ln w="9525">
              <a:solidFill>
                <a:srgbClr val="971F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92524" y="1146035"/>
              <a:ext cx="3593591" cy="27599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84548" y="1338071"/>
              <a:ext cx="3223259" cy="23896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373880" y="3624072"/>
              <a:ext cx="3242310" cy="5676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0927" y="1353438"/>
            <a:ext cx="333184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0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Ensamble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400" spc="-65">
                <a:solidFill>
                  <a:srgbClr val="434343"/>
                </a:solidFill>
                <a:latin typeface="Verdana"/>
                <a:cs typeface="Verdana"/>
              </a:rPr>
              <a:t>SeparaTron: 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Paso </a:t>
            </a:r>
            <a:r>
              <a:rPr dirty="0" sz="1400" spc="-240">
                <a:solidFill>
                  <a:srgbClr val="434343"/>
                </a:solidFill>
                <a:latin typeface="Verdana"/>
                <a:cs typeface="Verdana"/>
              </a:rPr>
              <a:t>5: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Programación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3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Micro:Bit 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código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link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5947" y="2432304"/>
            <a:ext cx="2235708" cy="19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42459" y="1408163"/>
            <a:ext cx="3303270" cy="895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87621" y="1463751"/>
            <a:ext cx="301498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  <a:hlinkClick r:id="rId9"/>
              </a:rPr>
              <a:t>Código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plataforma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separadora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  <a:hlinkClick r:id="rId9"/>
              </a:rPr>
              <a:t>https://makecode.microbit.org/S30036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  <a:hlinkClick r:id="rId9"/>
              </a:rPr>
              <a:t>-51649-15572-53707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31791" y="1388363"/>
            <a:ext cx="4185285" cy="1826895"/>
            <a:chOff x="4431791" y="1388363"/>
            <a:chExt cx="4185285" cy="1826895"/>
          </a:xfrm>
        </p:grpSpPr>
        <p:sp>
          <p:nvSpPr>
            <p:cNvPr id="15" name="object 15"/>
            <p:cNvSpPr/>
            <p:nvPr/>
          </p:nvSpPr>
          <p:spPr>
            <a:xfrm>
              <a:off x="7780020" y="1388363"/>
              <a:ext cx="836676" cy="8366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31791" y="2321039"/>
              <a:ext cx="3301746" cy="8938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576317" y="2376932"/>
            <a:ext cx="301498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Codigo Banda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Transportadora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ht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ps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: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/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/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k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.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m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c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bi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.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g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/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S57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6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22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-95976-85844-94543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64207" y="2121407"/>
            <a:ext cx="6975475" cy="2863215"/>
            <a:chOff x="1664207" y="2121407"/>
            <a:chExt cx="6975475" cy="2863215"/>
          </a:xfrm>
        </p:grpSpPr>
        <p:sp>
          <p:nvSpPr>
            <p:cNvPr id="19" name="object 19"/>
            <p:cNvSpPr/>
            <p:nvPr/>
          </p:nvSpPr>
          <p:spPr>
            <a:xfrm>
              <a:off x="7780019" y="2289047"/>
              <a:ext cx="859535" cy="8595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30851" y="3148583"/>
              <a:ext cx="995172" cy="14066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96711" y="3217163"/>
              <a:ext cx="1516380" cy="12176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763011" y="2121407"/>
              <a:ext cx="1586484" cy="24902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64207" y="4515611"/>
              <a:ext cx="5546598" cy="4686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530855" y="4572711"/>
            <a:ext cx="38169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434343"/>
                </a:solidFill>
                <a:latin typeface="Arial"/>
                <a:cs typeface="Arial"/>
                <a:hlinkClick r:id="rId18"/>
              </a:rPr>
              <a:t>https://photos.app.goo.gl/SAaFJBBYM2cioZUn8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276" y="1353438"/>
            <a:ext cx="7681595" cy="173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620509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400" spc="-2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5. 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Pruebas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finalizar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esta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etapa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realizan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pruebas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prototipos,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evaluando</a:t>
            </a:r>
            <a:r>
              <a:rPr dirty="0" sz="1400" spc="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cómo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funcionan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práctica</a:t>
            </a:r>
            <a:r>
              <a:rPr dirty="0" sz="14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si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cumplen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requerimientos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establecidos.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deben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observar los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resultados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valorar </a:t>
            </a:r>
            <a:r>
              <a:rPr dirty="0" sz="1400" spc="-50">
                <a:solidFill>
                  <a:srgbClr val="434343"/>
                </a:solidFill>
                <a:latin typeface="Verdana"/>
                <a:cs typeface="Verdana"/>
              </a:rPr>
              <a:t>si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propuestas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son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efectivas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65">
                <a:solidFill>
                  <a:srgbClr val="434343"/>
                </a:solidFill>
                <a:latin typeface="Verdana"/>
                <a:cs typeface="Verdana"/>
              </a:rPr>
              <a:t>viables;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el 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proceso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prueba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puede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implicar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ajustes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mejoras,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debe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mantener </a:t>
            </a:r>
            <a:r>
              <a:rPr dirty="0" sz="1400" spc="50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enfoque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abierto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aprender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resultados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seguir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adelante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mejores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soluciones.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06979" y="3229355"/>
            <a:ext cx="1876806" cy="14058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0476" y="3229355"/>
            <a:ext cx="1873757" cy="14058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6551" y="3288791"/>
            <a:ext cx="1715262" cy="12870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8488" y="1031875"/>
            <a:ext cx="85216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100" spc="-2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5">
                <a:solidFill>
                  <a:srgbClr val="434343"/>
                </a:solidFill>
                <a:latin typeface="Verdana"/>
                <a:cs typeface="Verdana"/>
              </a:rPr>
              <a:t>6.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488" y="1367408"/>
            <a:ext cx="818324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Prototipo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final </a:t>
            </a:r>
            <a:r>
              <a:rPr dirty="0" sz="1100" spc="-4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presentan </a:t>
            </a:r>
            <a:r>
              <a:rPr dirty="0" sz="1100" spc="-3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soluciones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RecoelcTron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100" spc="2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40">
                <a:solidFill>
                  <a:srgbClr val="434343"/>
                </a:solidFill>
                <a:latin typeface="Verdana"/>
                <a:cs typeface="Verdana"/>
              </a:rPr>
              <a:t>SeparaTron, </a:t>
            </a:r>
            <a:r>
              <a:rPr dirty="0" sz="1100" spc="-3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cuales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cumplieron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todos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requerimientos</a:t>
            </a:r>
            <a:r>
              <a:rPr dirty="0" sz="11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establecidos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413" y="3770172"/>
            <a:ext cx="7094855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1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ir</a:t>
            </a:r>
            <a:r>
              <a:rPr dirty="0" sz="11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mas</a:t>
            </a:r>
            <a:r>
              <a:rPr dirty="0" sz="11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75">
                <a:solidFill>
                  <a:srgbClr val="434343"/>
                </a:solidFill>
                <a:latin typeface="Verdana"/>
                <a:cs typeface="Verdana"/>
              </a:rPr>
              <a:t>allá: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100" spc="40">
                <a:solidFill>
                  <a:srgbClr val="434343"/>
                </a:solidFill>
                <a:latin typeface="Verdana"/>
                <a:cs typeface="Verdana"/>
              </a:rPr>
              <a:t>Como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proyección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futuro, se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planteo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posibilidad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crear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app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educativa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Android </a:t>
            </a: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que 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presente temas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relacionados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100" spc="15">
                <a:solidFill>
                  <a:srgbClr val="434343"/>
                </a:solidFill>
                <a:latin typeface="Verdana"/>
                <a:cs typeface="Verdana"/>
              </a:rPr>
              <a:t>contaminación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ambiental 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separación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adecuada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residuos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solidos,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además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100" spc="3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juego,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también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posibilidad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100">
                <a:solidFill>
                  <a:srgbClr val="434343"/>
                </a:solidFill>
                <a:latin typeface="Verdana"/>
                <a:cs typeface="Verdana"/>
              </a:rPr>
              <a:t>controlar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RecolecTron </a:t>
            </a:r>
            <a:r>
              <a:rPr dirty="0" sz="1100" spc="10">
                <a:solidFill>
                  <a:srgbClr val="434343"/>
                </a:solidFill>
                <a:latin typeface="Verdana"/>
                <a:cs typeface="Verdana"/>
              </a:rPr>
              <a:t>desde  </a:t>
            </a:r>
            <a:r>
              <a:rPr dirty="0" sz="1100" spc="20">
                <a:solidFill>
                  <a:srgbClr val="434343"/>
                </a:solidFill>
                <a:latin typeface="Verdana"/>
                <a:cs typeface="Verdana"/>
              </a:rPr>
              <a:t>dicha</a:t>
            </a:r>
            <a:r>
              <a:rPr dirty="0" sz="11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aplicación,</a:t>
            </a:r>
            <a:r>
              <a:rPr dirty="0" sz="11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30">
                <a:solidFill>
                  <a:srgbClr val="434343"/>
                </a:solidFill>
                <a:latin typeface="Verdana"/>
                <a:cs typeface="Verdana"/>
              </a:rPr>
              <a:t>así</a:t>
            </a:r>
            <a:r>
              <a:rPr dirty="0" sz="11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30">
                <a:solidFill>
                  <a:srgbClr val="434343"/>
                </a:solidFill>
                <a:latin typeface="Verdana"/>
                <a:cs typeface="Verdana"/>
              </a:rPr>
              <a:t>mismo</a:t>
            </a:r>
            <a:r>
              <a:rPr dirty="0" sz="11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posibilidad</a:t>
            </a:r>
            <a:r>
              <a:rPr dirty="0" sz="11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1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434343"/>
                </a:solidFill>
                <a:latin typeface="Verdana"/>
                <a:cs typeface="Verdana"/>
              </a:rPr>
              <a:t>realizar</a:t>
            </a:r>
            <a:r>
              <a:rPr dirty="0" sz="11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5">
                <a:solidFill>
                  <a:srgbClr val="434343"/>
                </a:solidFill>
                <a:latin typeface="Verdana"/>
                <a:cs typeface="Verdana"/>
              </a:rPr>
              <a:t>entrenamientos</a:t>
            </a:r>
            <a:r>
              <a:rPr dirty="0" sz="11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100" spc="-60">
                <a:solidFill>
                  <a:srgbClr val="434343"/>
                </a:solidFill>
                <a:latin typeface="Verdana"/>
                <a:cs typeface="Verdana"/>
              </a:rPr>
              <a:t> IA</a:t>
            </a:r>
            <a:r>
              <a:rPr dirty="0" sz="11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1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manejar</a:t>
            </a:r>
            <a:r>
              <a:rPr dirty="0" sz="11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1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Verdana"/>
                <a:cs typeface="Verdana"/>
              </a:rPr>
              <a:t>carro</a:t>
            </a:r>
            <a:r>
              <a:rPr dirty="0" sz="11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25">
                <a:solidFill>
                  <a:srgbClr val="434343"/>
                </a:solidFill>
                <a:latin typeface="Verdana"/>
                <a:cs typeface="Verdana"/>
              </a:rPr>
              <a:t>con  comandos de</a:t>
            </a:r>
            <a:r>
              <a:rPr dirty="0" sz="1100" spc="-25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100" spc="-65">
                <a:solidFill>
                  <a:srgbClr val="434343"/>
                </a:solidFill>
                <a:latin typeface="Verdana"/>
                <a:cs typeface="Verdana"/>
              </a:rPr>
              <a:t>voz.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53128" y="1827276"/>
            <a:ext cx="3817620" cy="2220595"/>
            <a:chOff x="4453128" y="1827276"/>
            <a:chExt cx="3817620" cy="2220595"/>
          </a:xfrm>
        </p:grpSpPr>
        <p:sp>
          <p:nvSpPr>
            <p:cNvPr id="14" name="object 14"/>
            <p:cNvSpPr/>
            <p:nvPr/>
          </p:nvSpPr>
          <p:spPr>
            <a:xfrm>
              <a:off x="4453128" y="1827276"/>
              <a:ext cx="3086862" cy="17396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04888" y="3313176"/>
              <a:ext cx="1165859" cy="734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295656" y="1790700"/>
            <a:ext cx="3717290" cy="2184400"/>
            <a:chOff x="295656" y="1790700"/>
            <a:chExt cx="3717290" cy="2184400"/>
          </a:xfrm>
        </p:grpSpPr>
        <p:sp>
          <p:nvSpPr>
            <p:cNvPr id="17" name="object 17"/>
            <p:cNvSpPr/>
            <p:nvPr/>
          </p:nvSpPr>
          <p:spPr>
            <a:xfrm>
              <a:off x="2965704" y="3313175"/>
              <a:ext cx="1046988" cy="661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5656" y="1790700"/>
              <a:ext cx="3088386" cy="17396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2757" y="564845"/>
            <a:ext cx="3498850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8940" marR="5080" indent="-39624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Atribuciones</a:t>
            </a:r>
            <a:r>
              <a:rPr dirty="0" spc="-265"/>
              <a:t> </a:t>
            </a:r>
            <a:r>
              <a:rPr dirty="0" spc="-190"/>
              <a:t>y  </a:t>
            </a:r>
            <a:r>
              <a:rPr dirty="0" spc="-15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968" y="1939797"/>
            <a:ext cx="6258560" cy="2007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000" spc="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Dumpster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by</a:t>
            </a:r>
            <a:r>
              <a:rPr dirty="0" sz="1000" spc="-85">
                <a:latin typeface="Verdana"/>
                <a:cs typeface="Verdana"/>
              </a:rPr>
              <a:t> </a:t>
            </a:r>
            <a:r>
              <a:rPr dirty="0" u="sng" sz="1000" spc="-1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2"/>
              </a:rPr>
              <a:t>Simonarri</a:t>
            </a:r>
            <a:r>
              <a:rPr dirty="0" sz="1000" spc="-45">
                <a:solidFill>
                  <a:srgbClr val="434343"/>
                </a:solidFill>
                <a:latin typeface="Verdana"/>
                <a:cs typeface="Verdana"/>
                <a:hlinkClick r:id="rId2"/>
              </a:rPr>
              <a:t> </a:t>
            </a:r>
            <a:r>
              <a:rPr dirty="0" sz="1000" spc="-30">
                <a:latin typeface="Verdana"/>
                <a:cs typeface="Verdana"/>
              </a:rPr>
              <a:t>is</a:t>
            </a:r>
            <a:r>
              <a:rPr dirty="0" sz="1000" spc="-95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licensed</a:t>
            </a:r>
            <a:r>
              <a:rPr dirty="0" sz="1000" spc="-85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under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the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u="sng" sz="1000" spc="-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Creative</a:t>
            </a:r>
            <a:r>
              <a:rPr dirty="0" u="sng" sz="1000" spc="-5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2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Commons</a:t>
            </a:r>
            <a:r>
              <a:rPr dirty="0" u="sng" sz="1000" spc="-6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-</a:t>
            </a:r>
            <a:r>
              <a:rPr dirty="0" u="sng" sz="1000" spc="-9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Attribution</a:t>
            </a:r>
            <a:r>
              <a:rPr dirty="0" u="sng" sz="1000" spc="-5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-</a:t>
            </a:r>
            <a:r>
              <a:rPr dirty="0" u="sng" sz="1000" spc="-9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Share</a:t>
            </a:r>
            <a:r>
              <a:rPr dirty="0" u="sng" sz="1000" spc="-5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Alike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sz="1000" spc="-5">
                <a:latin typeface="Verdana"/>
                <a:cs typeface="Verdana"/>
              </a:rPr>
              <a:t>license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000" spc="1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9g</a:t>
            </a:r>
            <a:r>
              <a:rPr dirty="0" u="sng" sz="1000" spc="-8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000" spc="-3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servo</a:t>
            </a:r>
            <a:r>
              <a:rPr dirty="0" u="sng" sz="1000" spc="-7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000" spc="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to</a:t>
            </a:r>
            <a:r>
              <a:rPr dirty="0" u="sng" sz="1000" spc="-7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000" spc="1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lego</a:t>
            </a:r>
            <a:r>
              <a:rPr dirty="0" u="sng" sz="1000" spc="-7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00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adapter</a:t>
            </a:r>
            <a:r>
              <a:rPr dirty="0" sz="1000" spc="-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by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u="sng" sz="1000" spc="-2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4"/>
              </a:rPr>
              <a:t>vinnie832</a:t>
            </a:r>
            <a:r>
              <a:rPr dirty="0" sz="1000" spc="-50">
                <a:solidFill>
                  <a:srgbClr val="434343"/>
                </a:solidFill>
                <a:latin typeface="Verdana"/>
                <a:cs typeface="Verdana"/>
                <a:hlinkClick r:id="rId4"/>
              </a:rPr>
              <a:t> </a:t>
            </a:r>
            <a:r>
              <a:rPr dirty="0" sz="1000" spc="-30">
                <a:latin typeface="Verdana"/>
                <a:cs typeface="Verdana"/>
              </a:rPr>
              <a:t>is</a:t>
            </a:r>
            <a:r>
              <a:rPr dirty="0" sz="1000" spc="-90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licensed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under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the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u="sng" sz="1000" spc="-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5"/>
              </a:rPr>
              <a:t>Creative</a:t>
            </a:r>
            <a:r>
              <a:rPr dirty="0" u="sng" sz="1000" spc="-5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dirty="0" u="sng" sz="1000" spc="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5"/>
              </a:rPr>
              <a:t>Commons</a:t>
            </a:r>
            <a:r>
              <a:rPr dirty="0" u="sng" sz="1000" spc="-3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5"/>
              </a:rPr>
              <a:t>-</a:t>
            </a:r>
            <a:r>
              <a:rPr dirty="0" u="sng" sz="1000" spc="-9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dirty="0" u="sng" sz="1000" spc="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5"/>
              </a:rPr>
              <a:t>Attribution</a:t>
            </a:r>
            <a:r>
              <a:rPr dirty="0" sz="1000" spc="-50">
                <a:solidFill>
                  <a:srgbClr val="434343"/>
                </a:solidFill>
                <a:latin typeface="Verdana"/>
                <a:cs typeface="Verdana"/>
                <a:hlinkClick r:id="rId5"/>
              </a:rPr>
              <a:t> </a:t>
            </a:r>
            <a:r>
              <a:rPr dirty="0" sz="1000" spc="-5">
                <a:latin typeface="Verdana"/>
                <a:cs typeface="Verdana"/>
              </a:rPr>
              <a:t>license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Verdana"/>
              <a:cs typeface="Verdana"/>
            </a:endParaRPr>
          </a:p>
          <a:p>
            <a:pPr marL="12700" marR="528320">
              <a:lnSpc>
                <a:spcPct val="100000"/>
              </a:lnSpc>
              <a:spcBef>
                <a:spcPts val="5"/>
              </a:spcBef>
            </a:pPr>
            <a:r>
              <a:rPr dirty="0" u="sng" sz="1000" spc="1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lego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technic</a:t>
            </a:r>
            <a:r>
              <a:rPr dirty="0" u="sng" sz="1000" spc="-8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sg90</a:t>
            </a:r>
            <a:r>
              <a:rPr dirty="0" u="sng" sz="1000" spc="-8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15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1x3</a:t>
            </a:r>
            <a:r>
              <a:rPr dirty="0" u="sng" sz="1000" spc="-6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3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Servo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Adapter</a:t>
            </a:r>
            <a:r>
              <a:rPr dirty="0" sz="1000" spc="-50">
                <a:solidFill>
                  <a:srgbClr val="434343"/>
                </a:solidFill>
                <a:latin typeface="Verdana"/>
                <a:cs typeface="Verdana"/>
                <a:hlinkClick r:id="rId6"/>
              </a:rPr>
              <a:t> </a:t>
            </a:r>
            <a:r>
              <a:rPr dirty="0" sz="1000" spc="-10">
                <a:latin typeface="Verdana"/>
                <a:cs typeface="Verdana"/>
                <a:hlinkClick r:id="rId6"/>
              </a:rPr>
              <a:t>by</a:t>
            </a:r>
            <a:r>
              <a:rPr dirty="0" sz="1000" spc="-85">
                <a:latin typeface="Verdana"/>
                <a:cs typeface="Verdana"/>
                <a:hlinkClick r:id="rId6"/>
              </a:rPr>
              <a:t> </a:t>
            </a:r>
            <a:r>
              <a:rPr dirty="0" u="sng" sz="1000" spc="-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SkyBrick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  <a:hlinkClick r:id="rId6"/>
              </a:rPr>
              <a:t> </a:t>
            </a:r>
            <a:r>
              <a:rPr dirty="0" sz="1000" spc="-30">
                <a:latin typeface="Verdana"/>
                <a:cs typeface="Verdana"/>
                <a:hlinkClick r:id="rId6"/>
              </a:rPr>
              <a:t>is</a:t>
            </a:r>
            <a:r>
              <a:rPr dirty="0" sz="1000" spc="-80">
                <a:latin typeface="Verdana"/>
                <a:cs typeface="Verdana"/>
                <a:hlinkClick r:id="rId6"/>
              </a:rPr>
              <a:t> </a:t>
            </a:r>
            <a:r>
              <a:rPr dirty="0" sz="1000" spc="5">
                <a:latin typeface="Verdana"/>
                <a:cs typeface="Verdana"/>
                <a:hlinkClick r:id="rId6"/>
              </a:rPr>
              <a:t>licensed</a:t>
            </a:r>
            <a:r>
              <a:rPr dirty="0" sz="1000" spc="-95">
                <a:latin typeface="Verdana"/>
                <a:cs typeface="Verdana"/>
                <a:hlinkClick r:id="rId6"/>
              </a:rPr>
              <a:t> </a:t>
            </a:r>
            <a:r>
              <a:rPr dirty="0" sz="1000" spc="15">
                <a:latin typeface="Verdana"/>
                <a:cs typeface="Verdana"/>
                <a:hlinkClick r:id="rId6"/>
              </a:rPr>
              <a:t>under</a:t>
            </a:r>
            <a:r>
              <a:rPr dirty="0" sz="1000" spc="-70">
                <a:latin typeface="Verdana"/>
                <a:cs typeface="Verdana"/>
                <a:hlinkClick r:id="rId6"/>
              </a:rPr>
              <a:t> </a:t>
            </a:r>
            <a:r>
              <a:rPr dirty="0" sz="1000" spc="10">
                <a:latin typeface="Verdana"/>
                <a:cs typeface="Verdana"/>
                <a:hlinkClick r:id="rId6"/>
              </a:rPr>
              <a:t>the</a:t>
            </a:r>
            <a:r>
              <a:rPr dirty="0" sz="1000" spc="-50">
                <a:latin typeface="Verdana"/>
                <a:cs typeface="Verdana"/>
                <a:hlinkClick r:id="rId6"/>
              </a:rPr>
              <a:t> </a:t>
            </a:r>
            <a:r>
              <a:rPr dirty="0" u="sng" sz="1000" spc="-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Creative</a:t>
            </a:r>
            <a:r>
              <a:rPr dirty="0" u="sng" sz="1000" spc="-6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Commons</a:t>
            </a:r>
            <a:r>
              <a:rPr dirty="0" u="sng" sz="1000" spc="-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- 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Attribution</a:t>
            </a:r>
            <a:r>
              <a:rPr dirty="0" u="sng" sz="1000" spc="-6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-</a:t>
            </a:r>
            <a:r>
              <a:rPr dirty="0" u="sng" sz="1000" spc="-9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1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Non-Commercial</a:t>
            </a:r>
            <a:r>
              <a:rPr dirty="0" u="sng" sz="1000" spc="-4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-</a:t>
            </a:r>
            <a:r>
              <a:rPr dirty="0" u="sng" sz="1000" spc="-9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Share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10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6"/>
              </a:rPr>
              <a:t>Alike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  <a:hlinkClick r:id="rId6"/>
              </a:rPr>
              <a:t> </a:t>
            </a:r>
            <a:r>
              <a:rPr dirty="0" sz="1000" spc="-25">
                <a:latin typeface="Verdana"/>
                <a:cs typeface="Verdana"/>
                <a:hlinkClick r:id="rId6"/>
              </a:rPr>
              <a:t>license.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EV3</a:t>
            </a:r>
            <a:r>
              <a:rPr dirty="0" u="sng" sz="1000" spc="-8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0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ball</a:t>
            </a:r>
            <a:r>
              <a:rPr dirty="0" u="sng" sz="1000" spc="-6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000" spc="-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caster</a:t>
            </a:r>
            <a:r>
              <a:rPr dirty="0" sz="10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by</a:t>
            </a:r>
            <a:r>
              <a:rPr dirty="0" sz="1000" spc="-85">
                <a:latin typeface="Verdana"/>
                <a:cs typeface="Verdana"/>
              </a:rPr>
              <a:t> </a:t>
            </a:r>
            <a:r>
              <a:rPr dirty="0" u="sng" sz="10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7"/>
              </a:rPr>
              <a:t>SquareD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00" spc="-30">
                <a:latin typeface="Verdana"/>
                <a:cs typeface="Verdana"/>
              </a:rPr>
              <a:t>is</a:t>
            </a:r>
            <a:r>
              <a:rPr dirty="0" sz="1000" spc="-85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licensed</a:t>
            </a:r>
            <a:r>
              <a:rPr dirty="0" sz="1000" spc="-95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under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the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u="sng" sz="1000" spc="-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Creative</a:t>
            </a:r>
            <a:r>
              <a:rPr dirty="0" u="sng" sz="1000" spc="-6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Commons</a:t>
            </a:r>
            <a:r>
              <a:rPr dirty="0" u="sng" sz="1000" spc="-2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-</a:t>
            </a:r>
            <a:r>
              <a:rPr dirty="0" u="sng" sz="1000" spc="-9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Attribution</a:t>
            </a:r>
            <a:r>
              <a:rPr dirty="0" u="sng" sz="1000" spc="-5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7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-</a:t>
            </a:r>
            <a:r>
              <a:rPr dirty="0" u="sng" sz="1000" spc="-9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Share</a:t>
            </a:r>
            <a:r>
              <a:rPr dirty="0" u="sng" sz="1000" spc="-7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dirty="0" u="sng" sz="10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3"/>
              </a:rPr>
              <a:t>Alike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spc="-25">
                <a:latin typeface="Verdana"/>
                <a:cs typeface="Verdana"/>
              </a:rPr>
              <a:t>license.</a:t>
            </a:r>
            <a:endParaRPr sz="1000">
              <a:latin typeface="Verdana"/>
              <a:cs typeface="Verdana"/>
            </a:endParaRPr>
          </a:p>
          <a:p>
            <a:pPr marL="12700" marR="3841115">
              <a:lnSpc>
                <a:spcPct val="200000"/>
              </a:lnSpc>
            </a:pPr>
            <a:r>
              <a:rPr dirty="0" u="sng" sz="1000" spc="-3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http:</a:t>
            </a:r>
            <a:r>
              <a:rPr dirty="0" u="sng" sz="1000" spc="-14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//</a:t>
            </a:r>
            <a:r>
              <a:rPr dirty="0" u="sng" sz="1000" spc="4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www</a:t>
            </a:r>
            <a:r>
              <a:rPr dirty="0" u="sng" sz="1000" spc="-16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.</a:t>
            </a:r>
            <a:r>
              <a:rPr dirty="0" u="sng" sz="100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yahb</a:t>
            </a:r>
            <a:r>
              <a:rPr dirty="0" u="sng" sz="1000" spc="-1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o</a:t>
            </a:r>
            <a:r>
              <a:rPr dirty="0" u="sng" sz="100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o</a:t>
            </a:r>
            <a:r>
              <a:rPr dirty="0" u="sng" sz="1000" spc="8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m</a:t>
            </a:r>
            <a:r>
              <a:rPr dirty="0" u="sng" sz="1000" spc="-16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.</a:t>
            </a:r>
            <a:r>
              <a:rPr dirty="0" u="sng" sz="1000" spc="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n</a:t>
            </a:r>
            <a:r>
              <a:rPr dirty="0" u="sng" sz="1000" spc="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e</a:t>
            </a:r>
            <a:r>
              <a:rPr dirty="0" u="sng" sz="1000" spc="-7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t/</a:t>
            </a:r>
            <a:r>
              <a:rPr dirty="0" u="sng" sz="1000" spc="-4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s</a:t>
            </a:r>
            <a:r>
              <a:rPr dirty="0" u="sng" sz="1000" spc="1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tu</a:t>
            </a:r>
            <a:r>
              <a:rPr dirty="0" u="sng" sz="1000" spc="-6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dy</a:t>
            </a:r>
            <a:r>
              <a:rPr dirty="0" u="sng" sz="1000" spc="-4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/</a:t>
            </a:r>
            <a:r>
              <a:rPr dirty="0" u="sng" sz="1000" spc="5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B</a:t>
            </a:r>
            <a:r>
              <a:rPr dirty="0" u="sng" sz="1000" spc="-5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i</a:t>
            </a:r>
            <a:r>
              <a:rPr dirty="0" u="sng" sz="1000" spc="2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t</a:t>
            </a:r>
            <a:r>
              <a:rPr dirty="0" u="sng" sz="1000" spc="4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b</a:t>
            </a:r>
            <a:r>
              <a:rPr dirty="0" u="sng" sz="100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o</a:t>
            </a:r>
            <a:r>
              <a:rPr dirty="0" u="sng" sz="100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  <a:hlinkClick r:id="rId8"/>
              </a:rPr>
              <a:t>t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latin typeface="Verdana"/>
                <a:cs typeface="Verdana"/>
                <a:hlinkClick r:id="rId9"/>
              </a:rPr>
              <a:t>http://www.yahboom.net/study/SGH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319" y="386918"/>
            <a:ext cx="553529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6215" marR="5080" indent="-1454150">
              <a:lnSpc>
                <a:spcPct val="100000"/>
              </a:lnSpc>
              <a:spcBef>
                <a:spcPts val="100"/>
              </a:spcBef>
            </a:pPr>
            <a:r>
              <a:rPr dirty="0" spc="-165"/>
              <a:t>Reflexión, </a:t>
            </a:r>
            <a:r>
              <a:rPr dirty="0" spc="-130"/>
              <a:t>evaluación</a:t>
            </a:r>
            <a:r>
              <a:rPr dirty="0" spc="-280"/>
              <a:t> </a:t>
            </a:r>
            <a:r>
              <a:rPr dirty="0" spc="-190"/>
              <a:t>y  </a:t>
            </a:r>
            <a:r>
              <a:rPr dirty="0" spc="-100"/>
              <a:t>conclusión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808" y="1469517"/>
            <a:ext cx="88391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Conclusiones: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808" y="1621917"/>
            <a:ext cx="210121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Durante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0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proceso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desarrollo 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proyecto,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experimento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importancia</a:t>
            </a:r>
            <a:r>
              <a:rPr dirty="0" sz="10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innovación</a:t>
            </a:r>
            <a:r>
              <a:rPr dirty="0" sz="10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creatividad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abordar 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problemas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generar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soluciones 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únicas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impacto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social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ambiental.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808" y="2841497"/>
            <a:ext cx="213804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resalta la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importancia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del 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adecuado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manejo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residuos  solidos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todos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escenarios, 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esto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permite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tener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mejor 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calidad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vida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disminuir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contaminación.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808" y="3908552"/>
            <a:ext cx="22110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Estamos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orgullosos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000" spc="-2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resultado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esperamos 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nuestras 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soluciones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beneficien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 la  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comunidad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al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medio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ambiente.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10" name="object 10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938017" y="1506728"/>
            <a:ext cx="202882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Dificultades</a:t>
            </a:r>
            <a:r>
              <a:rPr dirty="0" sz="10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54">
                <a:solidFill>
                  <a:srgbClr val="434343"/>
                </a:solidFill>
                <a:latin typeface="Verdana"/>
                <a:cs typeface="Verdana"/>
              </a:rPr>
              <a:t>: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3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general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dificultades 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presentadas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atendieron  </a:t>
            </a:r>
            <a:r>
              <a:rPr dirty="0" sz="1000" spc="30">
                <a:solidFill>
                  <a:srgbClr val="434343"/>
                </a:solidFill>
                <a:latin typeface="Verdana"/>
                <a:cs typeface="Verdana"/>
              </a:rPr>
              <a:t>como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oportunidades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2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mejora 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0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les</a:t>
            </a:r>
            <a:r>
              <a:rPr dirty="0" sz="10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dio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solución,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434343"/>
                </a:solidFill>
                <a:latin typeface="Verdana"/>
                <a:cs typeface="Verdana"/>
              </a:rPr>
              <a:t>modo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resumen: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38017" y="2573781"/>
            <a:ext cx="183705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Procesos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optimización</a:t>
            </a:r>
            <a:r>
              <a:rPr dirty="0" sz="1000" spc="-2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diseño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2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programación.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8017" y="3030981"/>
            <a:ext cx="204533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Limitaciones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000" spc="-2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capacidades 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las tarjetas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del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hardware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recursos</a:t>
            </a:r>
            <a:r>
              <a:rPr dirty="0" sz="1000" spc="1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disponibles.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8017" y="3640963"/>
            <a:ext cx="165227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Restricciones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tiempo 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disponible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dedicar</a:t>
            </a:r>
            <a:r>
              <a:rPr dirty="0" sz="1000" spc="-2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  proyecto.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8815" y="1506728"/>
            <a:ext cx="212534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solidFill>
                  <a:srgbClr val="434343"/>
                </a:solidFill>
                <a:latin typeface="Verdana"/>
                <a:cs typeface="Verdana"/>
              </a:rPr>
              <a:t>Aportes: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4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logra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contribuir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una 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experiencia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significativa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0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uso 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mayoría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recursos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laboratorios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innovación 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disponibles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000" spc="-2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IE.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8815" y="2573781"/>
            <a:ext cx="2072639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genera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motivación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estudiantes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por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posibilidad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solucionar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problemáticas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del 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entorno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tecnología, 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integrando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aprendizajes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diferentes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434343"/>
                </a:solidFill>
                <a:latin typeface="Verdana"/>
                <a:cs typeface="Verdana"/>
              </a:rPr>
              <a:t>áreas.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8815" y="3640963"/>
            <a:ext cx="2211070" cy="786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presenta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solución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creativa  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problemática</a:t>
            </a:r>
            <a:r>
              <a:rPr dirty="0" sz="10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afecta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comunidad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generando 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aprendizajes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contextualizados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 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interés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estudiantes.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103" y="4090517"/>
            <a:ext cx="19640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30">
                <a:solidFill>
                  <a:srgbClr val="FFFFFF"/>
                </a:solidFill>
              </a:rPr>
              <a:t>Gracia</a:t>
            </a:r>
            <a:r>
              <a:rPr dirty="0" sz="2800" spc="-125">
                <a:solidFill>
                  <a:srgbClr val="FFFFFF"/>
                </a:solidFill>
              </a:rPr>
              <a:t>s</a:t>
            </a:r>
            <a:r>
              <a:rPr dirty="0" sz="2800" spc="-710">
                <a:solidFill>
                  <a:srgbClr val="FFFFFF"/>
                </a:solidFill>
              </a:rPr>
              <a:t>……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69747" y="274320"/>
            <a:ext cx="8743315" cy="4605655"/>
            <a:chOff x="269747" y="274320"/>
            <a:chExt cx="8743315" cy="4605655"/>
          </a:xfrm>
        </p:grpSpPr>
        <p:sp>
          <p:nvSpPr>
            <p:cNvPr id="4" name="object 4"/>
            <p:cNvSpPr/>
            <p:nvPr/>
          </p:nvSpPr>
          <p:spPr>
            <a:xfrm>
              <a:off x="269747" y="274320"/>
              <a:ext cx="1261872" cy="466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07807" y="286512"/>
              <a:ext cx="1261872" cy="330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83779" y="4372355"/>
              <a:ext cx="1629155" cy="507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48728" y="4349496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4923" y="636854"/>
            <a:ext cx="339725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/>
              <a:t>Contexto </a:t>
            </a:r>
            <a:r>
              <a:rPr dirty="0" sz="2400" spc="-130"/>
              <a:t>y</a:t>
            </a:r>
            <a:r>
              <a:rPr dirty="0" sz="2400" spc="-245"/>
              <a:t> </a:t>
            </a:r>
            <a:r>
              <a:rPr dirty="0" sz="2400" spc="-80"/>
              <a:t>problema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493572" y="1464309"/>
            <a:ext cx="5035550" cy="173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434343"/>
                </a:solidFill>
                <a:latin typeface="Verdana"/>
                <a:cs typeface="Verdana"/>
              </a:rPr>
              <a:t>comunidad</a:t>
            </a:r>
            <a:r>
              <a:rPr dirty="0" sz="14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aledaña</a:t>
            </a:r>
            <a:r>
              <a:rPr dirty="0" sz="1400" spc="-1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nuestra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I.E.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encontramos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70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manejo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inadecuado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4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residuos</a:t>
            </a:r>
            <a:r>
              <a:rPr dirty="0" sz="1400" spc="-1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sólidos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depositan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basuras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calles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fuera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horarios</a:t>
            </a:r>
            <a:r>
              <a:rPr dirty="0" sz="14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del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vehículo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recolector</a:t>
            </a:r>
            <a:endParaRPr sz="14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55">
                <a:solidFill>
                  <a:srgbClr val="434343"/>
                </a:solidFill>
                <a:latin typeface="Verdana"/>
                <a:cs typeface="Verdana"/>
              </a:rPr>
              <a:t>No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hay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separación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adecuada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3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residuos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por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falta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2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conocimiento</a:t>
            </a:r>
            <a:endParaRPr sz="14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  <a:tab pos="1257935" algn="l"/>
                <a:tab pos="1657350" algn="l"/>
                <a:tab pos="2854960" algn="l"/>
                <a:tab pos="3853179" algn="l"/>
                <a:tab pos="4084954" algn="l"/>
                <a:tab pos="4787900" algn="l"/>
              </a:tabLst>
            </a:pP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110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es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85">
                <a:solidFill>
                  <a:srgbClr val="434343"/>
                </a:solidFill>
                <a:latin typeface="Verdana"/>
                <a:cs typeface="Verdana"/>
              </a:rPr>
              <a:t>y/o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res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revu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dirty="0" sz="1400" spc="-100">
                <a:solidFill>
                  <a:srgbClr val="434343"/>
                </a:solidFill>
                <a:latin typeface="Verdana"/>
                <a:cs typeface="Verdana"/>
              </a:rPr>
              <a:t>v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ri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g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55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	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as 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basuras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generan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contaminación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ambiental</a:t>
            </a:r>
            <a:r>
              <a:rPr dirty="0" sz="1400" spc="-1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visual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4045" y="3433381"/>
            <a:ext cx="5201920" cy="1270000"/>
            <a:chOff x="364045" y="3433381"/>
            <a:chExt cx="5201920" cy="1270000"/>
          </a:xfrm>
        </p:grpSpPr>
        <p:sp>
          <p:nvSpPr>
            <p:cNvPr id="12" name="object 12"/>
            <p:cNvSpPr/>
            <p:nvPr/>
          </p:nvSpPr>
          <p:spPr>
            <a:xfrm>
              <a:off x="368808" y="3438144"/>
              <a:ext cx="5192395" cy="1260475"/>
            </a:xfrm>
            <a:custGeom>
              <a:avLst/>
              <a:gdLst/>
              <a:ahLst/>
              <a:cxnLst/>
              <a:rect l="l" t="t" r="r" b="b"/>
              <a:pathLst>
                <a:path w="5192395" h="1260475">
                  <a:moveTo>
                    <a:pt x="0" y="1260347"/>
                  </a:moveTo>
                  <a:lnTo>
                    <a:pt x="5192268" y="1260347"/>
                  </a:lnTo>
                  <a:lnTo>
                    <a:pt x="5192268" y="0"/>
                  </a:lnTo>
                  <a:lnTo>
                    <a:pt x="0" y="0"/>
                  </a:lnTo>
                  <a:lnTo>
                    <a:pt x="0" y="1260347"/>
                  </a:lnTo>
                  <a:close/>
                </a:path>
              </a:pathLst>
            </a:custGeom>
            <a:ln w="9525">
              <a:solidFill>
                <a:srgbClr val="971F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5572" y="3534156"/>
              <a:ext cx="1352550" cy="10797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98319" y="3534156"/>
              <a:ext cx="2090166" cy="10797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69363" y="3538728"/>
              <a:ext cx="0" cy="1059815"/>
            </a:xfrm>
            <a:custGeom>
              <a:avLst/>
              <a:gdLst/>
              <a:ahLst/>
              <a:cxnLst/>
              <a:rect l="l" t="t" r="r" b="b"/>
              <a:pathLst>
                <a:path w="0" h="1059814">
                  <a:moveTo>
                    <a:pt x="0" y="0"/>
                  </a:moveTo>
                  <a:lnTo>
                    <a:pt x="0" y="1059599"/>
                  </a:lnTo>
                </a:path>
              </a:pathLst>
            </a:custGeom>
            <a:ln w="9525">
              <a:solidFill>
                <a:srgbClr val="961B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19728" y="3534156"/>
              <a:ext cx="1636014" cy="10797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898392" y="3555492"/>
              <a:ext cx="0" cy="1059815"/>
            </a:xfrm>
            <a:custGeom>
              <a:avLst/>
              <a:gdLst/>
              <a:ahLst/>
              <a:cxnLst/>
              <a:rect l="l" t="t" r="r" b="b"/>
              <a:pathLst>
                <a:path w="0" h="1059814">
                  <a:moveTo>
                    <a:pt x="0" y="0"/>
                  </a:moveTo>
                  <a:lnTo>
                    <a:pt x="0" y="1059599"/>
                  </a:lnTo>
                </a:path>
              </a:pathLst>
            </a:custGeom>
            <a:ln w="9525">
              <a:solidFill>
                <a:srgbClr val="961B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2533" y="1532953"/>
            <a:ext cx="3193415" cy="2169160"/>
            <a:chOff x="5792533" y="1532953"/>
            <a:chExt cx="3193415" cy="2169160"/>
          </a:xfrm>
        </p:grpSpPr>
        <p:sp>
          <p:nvSpPr>
            <p:cNvPr id="19" name="object 19"/>
            <p:cNvSpPr/>
            <p:nvPr/>
          </p:nvSpPr>
          <p:spPr>
            <a:xfrm>
              <a:off x="5797296" y="1537716"/>
              <a:ext cx="3183890" cy="2159635"/>
            </a:xfrm>
            <a:custGeom>
              <a:avLst/>
              <a:gdLst/>
              <a:ahLst/>
              <a:cxnLst/>
              <a:rect l="l" t="t" r="r" b="b"/>
              <a:pathLst>
                <a:path w="3183890" h="2159635">
                  <a:moveTo>
                    <a:pt x="0" y="2159507"/>
                  </a:moveTo>
                  <a:lnTo>
                    <a:pt x="3183636" y="2159507"/>
                  </a:lnTo>
                  <a:lnTo>
                    <a:pt x="3183636" y="0"/>
                  </a:lnTo>
                  <a:lnTo>
                    <a:pt x="0" y="0"/>
                  </a:lnTo>
                  <a:lnTo>
                    <a:pt x="0" y="2159507"/>
                  </a:lnTo>
                  <a:close/>
                </a:path>
              </a:pathLst>
            </a:custGeom>
            <a:ln w="9525">
              <a:solidFill>
                <a:srgbClr val="971F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339328" y="2263140"/>
              <a:ext cx="618744" cy="6172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345424" y="2930652"/>
              <a:ext cx="612648" cy="6126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339328" y="1621536"/>
              <a:ext cx="600455" cy="5989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70448" y="1898904"/>
              <a:ext cx="2356866" cy="13860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19985" y="564845"/>
            <a:ext cx="54286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Recursos</a:t>
            </a:r>
            <a:r>
              <a:rPr dirty="0" spc="-240"/>
              <a:t> </a:t>
            </a:r>
            <a:r>
              <a:rPr dirty="0" spc="-95"/>
              <a:t>tecnológicos</a:t>
            </a:r>
          </a:p>
        </p:txBody>
      </p:sp>
      <p:sp>
        <p:nvSpPr>
          <p:cNvPr id="9" name="object 9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8391" y="1353438"/>
            <a:ext cx="4977130" cy="3227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400" spc="-1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plantear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solución</a:t>
            </a:r>
            <a:r>
              <a:rPr dirty="0" sz="1400" spc="-1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problemática</a:t>
            </a:r>
            <a:r>
              <a:rPr dirty="0" sz="14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40">
                <a:solidFill>
                  <a:srgbClr val="434343"/>
                </a:solidFill>
                <a:latin typeface="Verdana"/>
                <a:cs typeface="Verdana"/>
              </a:rPr>
              <a:t>utilizaron: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Verdana"/>
                <a:cs typeface="Verdana"/>
              </a:rPr>
              <a:t>Los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recursos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laboratorio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de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innovación</a:t>
            </a:r>
            <a:endParaRPr sz="1400">
              <a:latin typeface="Verdana"/>
              <a:cs typeface="Verdana"/>
            </a:endParaRPr>
          </a:p>
          <a:p>
            <a:pPr lvl="1" marL="568960" indent="-287020">
              <a:lnSpc>
                <a:spcPct val="100000"/>
              </a:lnSpc>
              <a:buFont typeface="Wingdings"/>
              <a:buChar char=""/>
              <a:tabLst>
                <a:tab pos="568325" algn="l"/>
                <a:tab pos="568960" algn="l"/>
              </a:tabLst>
            </a:pPr>
            <a:r>
              <a:rPr dirty="0" sz="1400">
                <a:latin typeface="Verdana"/>
                <a:cs typeface="Verdana"/>
              </a:rPr>
              <a:t>Kit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de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ingeniería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STEM</a:t>
            </a:r>
            <a:endParaRPr sz="1400">
              <a:latin typeface="Verdana"/>
              <a:cs typeface="Verdana"/>
            </a:endParaRPr>
          </a:p>
          <a:p>
            <a:pPr lvl="1" marL="568960" indent="-287020">
              <a:lnSpc>
                <a:spcPct val="100000"/>
              </a:lnSpc>
              <a:buFont typeface="Wingdings"/>
              <a:buChar char=""/>
              <a:tabLst>
                <a:tab pos="568325" algn="l"/>
                <a:tab pos="568960" algn="l"/>
              </a:tabLst>
            </a:pPr>
            <a:r>
              <a:rPr dirty="0" sz="1400" spc="-15">
                <a:latin typeface="Verdana"/>
                <a:cs typeface="Verdana"/>
              </a:rPr>
              <a:t>Impresora</a:t>
            </a:r>
            <a:r>
              <a:rPr dirty="0" sz="1400" spc="-16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3D</a:t>
            </a:r>
            <a:endParaRPr sz="1400">
              <a:latin typeface="Verdana"/>
              <a:cs typeface="Verdana"/>
            </a:endParaRPr>
          </a:p>
          <a:p>
            <a:pPr lvl="1" marL="568960" indent="-287020">
              <a:lnSpc>
                <a:spcPct val="100000"/>
              </a:lnSpc>
              <a:buFont typeface="Wingdings"/>
              <a:buChar char=""/>
              <a:tabLst>
                <a:tab pos="568325" algn="l"/>
                <a:tab pos="568960" algn="l"/>
              </a:tabLst>
            </a:pPr>
            <a:r>
              <a:rPr dirty="0" sz="1400" spc="-15">
                <a:latin typeface="Verdana"/>
                <a:cs typeface="Verdana"/>
              </a:rPr>
              <a:t>Gestor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de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contenidos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90">
                <a:latin typeface="Verdana"/>
                <a:cs typeface="Verdana"/>
              </a:rPr>
              <a:t>–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pantalla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interactiva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20">
                <a:latin typeface="Verdana"/>
                <a:cs typeface="Verdana"/>
              </a:rPr>
              <a:t>Computadores</a:t>
            </a:r>
            <a:r>
              <a:rPr dirty="0" sz="1400" spc="-1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portátiles</a:t>
            </a:r>
            <a:r>
              <a:rPr dirty="0" sz="1400" spc="-17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con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acceso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a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internet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5">
                <a:latin typeface="Verdana"/>
                <a:cs typeface="Verdana"/>
              </a:rPr>
              <a:t>Software</a:t>
            </a:r>
            <a:endParaRPr sz="1400">
              <a:latin typeface="Verdana"/>
              <a:cs typeface="Verdana"/>
            </a:endParaRPr>
          </a:p>
          <a:p>
            <a:pPr lvl="1" marL="553720" indent="-27178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53720" algn="l"/>
              </a:tabLst>
            </a:pPr>
            <a:r>
              <a:rPr dirty="0" sz="1400" spc="30">
                <a:latin typeface="Verdana"/>
                <a:cs typeface="Verdana"/>
              </a:rPr>
              <a:t>MakeCode</a:t>
            </a:r>
            <a:endParaRPr sz="1400">
              <a:latin typeface="Verdana"/>
              <a:cs typeface="Verdana"/>
            </a:endParaRPr>
          </a:p>
          <a:p>
            <a:pPr lvl="1" marL="553720" indent="-271780">
              <a:lnSpc>
                <a:spcPct val="100000"/>
              </a:lnSpc>
              <a:buFont typeface="Wingdings"/>
              <a:buChar char=""/>
              <a:tabLst>
                <a:tab pos="553720" algn="l"/>
              </a:tabLst>
            </a:pPr>
            <a:r>
              <a:rPr dirty="0" sz="1400" spc="5">
                <a:latin typeface="Verdana"/>
                <a:cs typeface="Verdana"/>
              </a:rPr>
              <a:t>Thinkercad</a:t>
            </a:r>
            <a:endParaRPr sz="1400">
              <a:latin typeface="Verdana"/>
              <a:cs typeface="Verdana"/>
            </a:endParaRPr>
          </a:p>
          <a:p>
            <a:pPr lvl="1" marL="553720" indent="-271780">
              <a:lnSpc>
                <a:spcPct val="100000"/>
              </a:lnSpc>
              <a:buFont typeface="Wingdings"/>
              <a:buChar char=""/>
              <a:tabLst>
                <a:tab pos="553720" algn="l"/>
              </a:tabLst>
            </a:pPr>
            <a:r>
              <a:rPr dirty="0" sz="1400" spc="-10">
                <a:latin typeface="Verdana"/>
                <a:cs typeface="Verdana"/>
              </a:rPr>
              <a:t>Canva</a:t>
            </a:r>
            <a:r>
              <a:rPr dirty="0" sz="1400" spc="-165">
                <a:latin typeface="Verdana"/>
                <a:cs typeface="Verdana"/>
              </a:rPr>
              <a:t> </a:t>
            </a:r>
            <a:r>
              <a:rPr dirty="0" sz="1400" spc="-105">
                <a:latin typeface="Verdana"/>
                <a:cs typeface="Verdana"/>
              </a:rPr>
              <a:t>-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para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65">
                <a:latin typeface="Verdana"/>
                <a:cs typeface="Verdana"/>
              </a:rPr>
              <a:t>avisos,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logos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-90">
                <a:latin typeface="Verdana"/>
                <a:cs typeface="Verdana"/>
              </a:rPr>
              <a:t>y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mensajes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del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proyecto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Verdana"/>
                <a:cs typeface="Verdana"/>
              </a:rPr>
              <a:t>Materiales</a:t>
            </a:r>
            <a:r>
              <a:rPr dirty="0" sz="1400" spc="-17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de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construcción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como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60">
                <a:latin typeface="Verdana"/>
                <a:cs typeface="Verdana"/>
              </a:rPr>
              <a:t>tijeras,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silicona,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dirty="0" sz="1400" spc="-20">
                <a:latin typeface="Verdana"/>
                <a:cs typeface="Verdana"/>
              </a:rPr>
              <a:t>papel,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aluminio,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cobre,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acrílico,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pintura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20">
                <a:latin typeface="Verdana"/>
                <a:cs typeface="Verdana"/>
              </a:rPr>
              <a:t>Algunos</a:t>
            </a:r>
            <a:r>
              <a:rPr dirty="0" sz="1400" spc="-16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otros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accesorios,</a:t>
            </a:r>
            <a:r>
              <a:rPr dirty="0" sz="1400" spc="-170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como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baterías,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portapilas,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dirty="0" sz="1400" spc="5">
                <a:latin typeface="Verdana"/>
                <a:cs typeface="Verdana"/>
              </a:rPr>
              <a:t>cables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caimán,</a:t>
            </a:r>
            <a:r>
              <a:rPr dirty="0" sz="1400" spc="-1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monedas,</a:t>
            </a:r>
            <a:r>
              <a:rPr dirty="0" sz="1400" spc="-1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pistola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silicona.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15165" y="1324165"/>
            <a:ext cx="3223895" cy="2961640"/>
            <a:chOff x="5515165" y="1324165"/>
            <a:chExt cx="3223895" cy="2961640"/>
          </a:xfrm>
        </p:grpSpPr>
        <p:sp>
          <p:nvSpPr>
            <p:cNvPr id="12" name="object 12"/>
            <p:cNvSpPr/>
            <p:nvPr/>
          </p:nvSpPr>
          <p:spPr>
            <a:xfrm>
              <a:off x="5519928" y="1328927"/>
              <a:ext cx="3214370" cy="2952115"/>
            </a:xfrm>
            <a:custGeom>
              <a:avLst/>
              <a:gdLst/>
              <a:ahLst/>
              <a:cxnLst/>
              <a:rect l="l" t="t" r="r" b="b"/>
              <a:pathLst>
                <a:path w="3214370" h="2952115">
                  <a:moveTo>
                    <a:pt x="0" y="2951988"/>
                  </a:moveTo>
                  <a:lnTo>
                    <a:pt x="3214116" y="2951988"/>
                  </a:lnTo>
                  <a:lnTo>
                    <a:pt x="3214116" y="0"/>
                  </a:lnTo>
                  <a:lnTo>
                    <a:pt x="0" y="0"/>
                  </a:lnTo>
                  <a:lnTo>
                    <a:pt x="0" y="2951988"/>
                  </a:lnTo>
                  <a:close/>
                </a:path>
              </a:pathLst>
            </a:custGeom>
            <a:ln w="9525">
              <a:solidFill>
                <a:srgbClr val="971F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78424" y="2974848"/>
              <a:ext cx="2960370" cy="12016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82993" y="1601723"/>
              <a:ext cx="1352555" cy="8709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6821423" y="1022603"/>
            <a:ext cx="2072639" cy="2072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929" y="564845"/>
            <a:ext cx="30448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Meto</a:t>
            </a:r>
            <a:r>
              <a:rPr dirty="0" spc="-60"/>
              <a:t>d</a:t>
            </a:r>
            <a:r>
              <a:rPr dirty="0" spc="-120"/>
              <a:t>ología</a:t>
            </a: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31026" y="3520604"/>
            <a:ext cx="3265994" cy="10111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75257" y="1489963"/>
            <a:ext cx="5857240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utilizara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estrategia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pensamiento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diseño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o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Desing 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Thinking,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identificar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resolver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400" spc="15">
                <a:solidFill>
                  <a:srgbClr val="434343"/>
                </a:solidFill>
                <a:latin typeface="Verdana"/>
                <a:cs typeface="Verdana"/>
              </a:rPr>
              <a:t>problemática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relevante 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400" spc="-1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entorno, esta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herramienta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permite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encontrar soluciones 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creativas</a:t>
            </a:r>
            <a:r>
              <a:rPr dirty="0" sz="14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400" spc="-45">
                <a:solidFill>
                  <a:srgbClr val="434343"/>
                </a:solidFill>
                <a:latin typeface="Verdana"/>
                <a:cs typeface="Verdana"/>
              </a:rPr>
              <a:t>efectivas,</a:t>
            </a:r>
            <a:r>
              <a:rPr dirty="0" sz="14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centradas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4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necesidades</a:t>
            </a:r>
            <a:r>
              <a:rPr dirty="0" sz="14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4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personas 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o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comunidades</a:t>
            </a:r>
            <a:r>
              <a:rPr dirty="0" sz="1400" spc="-3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involucradas.</a:t>
            </a:r>
            <a:endParaRPr sz="1400">
              <a:latin typeface="Verdana"/>
              <a:cs typeface="Verdana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realizan</a:t>
            </a:r>
            <a:r>
              <a:rPr dirty="0" sz="14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4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serie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34343"/>
                </a:solidFill>
                <a:latin typeface="Verdana"/>
                <a:cs typeface="Verdana"/>
              </a:rPr>
              <a:t>tareas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cinco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momentos</a:t>
            </a:r>
            <a:r>
              <a:rPr dirty="0" sz="14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siempre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4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 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apoyo</a:t>
            </a:r>
            <a:r>
              <a:rPr dirty="0" sz="14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tu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34343"/>
                </a:solidFill>
                <a:latin typeface="Verdana"/>
                <a:cs typeface="Verdana"/>
              </a:rPr>
              <a:t>docente</a:t>
            </a:r>
            <a:r>
              <a:rPr dirty="0" sz="14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34343"/>
                </a:solidFill>
                <a:latin typeface="Verdana"/>
                <a:cs typeface="Verdana"/>
              </a:rPr>
              <a:t>realizar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Verdana"/>
                <a:cs typeface="Verdana"/>
              </a:rPr>
              <a:t>aprobar</a:t>
            </a:r>
            <a:r>
              <a:rPr dirty="0" sz="1400" spc="-1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Verdana"/>
                <a:cs typeface="Verdana"/>
              </a:rPr>
              <a:t>cada</a:t>
            </a:r>
            <a:r>
              <a:rPr dirty="0" sz="1400" spc="-1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434343"/>
                </a:solidFill>
                <a:latin typeface="Verdana"/>
                <a:cs typeface="Verdana"/>
              </a:rPr>
              <a:t>tarea,</a:t>
            </a:r>
            <a:r>
              <a:rPr dirty="0" sz="1400" spc="-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esto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4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  </a:t>
            </a:r>
            <a:r>
              <a:rPr dirty="0" sz="1400">
                <a:solidFill>
                  <a:srgbClr val="434343"/>
                </a:solidFill>
                <a:latin typeface="Verdana"/>
                <a:cs typeface="Verdana"/>
              </a:rPr>
              <a:t>fin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conseguir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desarrollar </a:t>
            </a:r>
            <a:r>
              <a:rPr dirty="0" sz="14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proyecto </a:t>
            </a:r>
            <a:r>
              <a:rPr dirty="0" sz="1400" spc="3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400" spc="-5">
                <a:solidFill>
                  <a:srgbClr val="434343"/>
                </a:solidFill>
                <a:latin typeface="Verdana"/>
                <a:cs typeface="Verdana"/>
              </a:rPr>
              <a:t>mejor </a:t>
            </a:r>
            <a:r>
              <a:rPr dirty="0" sz="1400" spc="10">
                <a:solidFill>
                  <a:srgbClr val="434343"/>
                </a:solidFill>
                <a:latin typeface="Verdana"/>
                <a:cs typeface="Verdana"/>
              </a:rPr>
              <a:t>manera  </a:t>
            </a:r>
            <a:r>
              <a:rPr dirty="0" sz="1400" spc="-20">
                <a:solidFill>
                  <a:srgbClr val="434343"/>
                </a:solidFill>
                <a:latin typeface="Verdana"/>
                <a:cs typeface="Verdana"/>
              </a:rPr>
              <a:t>posible.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4942" y="1664969"/>
            <a:ext cx="5358765" cy="0"/>
          </a:xfrm>
          <a:custGeom>
            <a:avLst/>
            <a:gdLst/>
            <a:ahLst/>
            <a:cxnLst/>
            <a:rect l="l" t="t" r="r" b="b"/>
            <a:pathLst>
              <a:path w="5358765" h="0">
                <a:moveTo>
                  <a:pt x="0" y="0"/>
                </a:moveTo>
                <a:lnTo>
                  <a:pt x="5358383" y="0"/>
                </a:lnTo>
              </a:path>
            </a:pathLst>
          </a:custGeom>
          <a:ln w="25400">
            <a:solidFill>
              <a:srgbClr val="E68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1929" y="564845"/>
            <a:ext cx="30448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Meto</a:t>
            </a:r>
            <a:r>
              <a:rPr dirty="0" spc="-60"/>
              <a:t>d</a:t>
            </a:r>
            <a:r>
              <a:rPr dirty="0" spc="-120"/>
              <a:t>ología</a:t>
            </a:r>
          </a:p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93517" y="1673097"/>
            <a:ext cx="7029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5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050" spc="75">
                <a:solidFill>
                  <a:srgbClr val="434343"/>
                </a:solidFill>
                <a:latin typeface="Verdana"/>
                <a:cs typeface="Verdana"/>
              </a:rPr>
              <a:t>m</a:t>
            </a:r>
            <a:r>
              <a:rPr dirty="0" sz="1050" spc="35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50" spc="-1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dirty="0" sz="1050" spc="-15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050" spc="-40">
                <a:solidFill>
                  <a:srgbClr val="434343"/>
                </a:solidFill>
                <a:latin typeface="Verdana"/>
                <a:cs typeface="Verdana"/>
              </a:rPr>
              <a:t>z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2359" y="1695145"/>
            <a:ext cx="4110354" cy="31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Mirar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tu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alrededor,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prestar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atención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lo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te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rodea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detectar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45"/>
              </a:lnSpc>
            </a:pP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oportunidades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generar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cambio</a:t>
            </a:r>
            <a:r>
              <a:rPr dirty="0" sz="10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positivo.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52242" y="2141473"/>
            <a:ext cx="5384165" cy="48260"/>
            <a:chOff x="2952242" y="2141473"/>
            <a:chExt cx="5384165" cy="48260"/>
          </a:xfrm>
        </p:grpSpPr>
        <p:sp>
          <p:nvSpPr>
            <p:cNvPr id="14" name="object 14"/>
            <p:cNvSpPr/>
            <p:nvPr/>
          </p:nvSpPr>
          <p:spPr>
            <a:xfrm>
              <a:off x="4036314" y="2154173"/>
              <a:ext cx="4287520" cy="0"/>
            </a:xfrm>
            <a:custGeom>
              <a:avLst/>
              <a:gdLst/>
              <a:ahLst/>
              <a:cxnLst/>
              <a:rect l="l" t="t" r="r" b="b"/>
              <a:pathLst>
                <a:path w="4287520" h="0">
                  <a:moveTo>
                    <a:pt x="0" y="0"/>
                  </a:moveTo>
                  <a:lnTo>
                    <a:pt x="4287012" y="0"/>
                  </a:lnTo>
                </a:path>
              </a:pathLst>
            </a:custGeom>
            <a:ln w="25400">
              <a:solidFill>
                <a:srgbClr val="FD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64942" y="2177033"/>
              <a:ext cx="5358765" cy="0"/>
            </a:xfrm>
            <a:custGeom>
              <a:avLst/>
              <a:gdLst/>
              <a:ahLst/>
              <a:cxnLst/>
              <a:rect l="l" t="t" r="r" b="b"/>
              <a:pathLst>
                <a:path w="5358765" h="0">
                  <a:moveTo>
                    <a:pt x="0" y="0"/>
                  </a:moveTo>
                  <a:lnTo>
                    <a:pt x="5358383" y="0"/>
                  </a:lnTo>
                </a:path>
              </a:pathLst>
            </a:custGeom>
            <a:ln w="25400">
              <a:solidFill>
                <a:srgbClr val="E68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993517" y="2185161"/>
            <a:ext cx="4686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6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dirty="0" sz="105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050" spc="-20">
                <a:solidFill>
                  <a:srgbClr val="434343"/>
                </a:solidFill>
                <a:latin typeface="Verdana"/>
                <a:cs typeface="Verdana"/>
              </a:rPr>
              <a:t>f</a:t>
            </a:r>
            <a:r>
              <a:rPr dirty="0" sz="105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050" spc="3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dirty="0" sz="1050" spc="-3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2359" y="2207767"/>
            <a:ext cx="4088765" cy="3162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5"/>
              </a:spcBef>
            </a:pP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Redactar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problema,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sea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relevante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tenga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434343"/>
                </a:solidFill>
                <a:latin typeface="Verdana"/>
                <a:cs typeface="Verdana"/>
              </a:rPr>
              <a:t>un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impacto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real 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0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vida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personas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52242" y="2653538"/>
            <a:ext cx="5384165" cy="48260"/>
            <a:chOff x="2952242" y="2653538"/>
            <a:chExt cx="5384165" cy="48260"/>
          </a:xfrm>
        </p:grpSpPr>
        <p:sp>
          <p:nvSpPr>
            <p:cNvPr id="19" name="object 19"/>
            <p:cNvSpPr/>
            <p:nvPr/>
          </p:nvSpPr>
          <p:spPr>
            <a:xfrm>
              <a:off x="4036314" y="2666238"/>
              <a:ext cx="4287520" cy="0"/>
            </a:xfrm>
            <a:custGeom>
              <a:avLst/>
              <a:gdLst/>
              <a:ahLst/>
              <a:cxnLst/>
              <a:rect l="l" t="t" r="r" b="b"/>
              <a:pathLst>
                <a:path w="4287520" h="0">
                  <a:moveTo>
                    <a:pt x="0" y="0"/>
                  </a:moveTo>
                  <a:lnTo>
                    <a:pt x="4287012" y="0"/>
                  </a:lnTo>
                </a:path>
              </a:pathLst>
            </a:custGeom>
            <a:ln w="25400">
              <a:solidFill>
                <a:srgbClr val="FD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964942" y="2689098"/>
              <a:ext cx="5358765" cy="0"/>
            </a:xfrm>
            <a:custGeom>
              <a:avLst/>
              <a:gdLst/>
              <a:ahLst/>
              <a:cxnLst/>
              <a:rect l="l" t="t" r="r" b="b"/>
              <a:pathLst>
                <a:path w="5358765" h="0">
                  <a:moveTo>
                    <a:pt x="0" y="0"/>
                  </a:moveTo>
                  <a:lnTo>
                    <a:pt x="5358383" y="0"/>
                  </a:lnTo>
                </a:path>
              </a:pathLst>
            </a:custGeom>
            <a:ln w="25400">
              <a:solidFill>
                <a:srgbClr val="E68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93517" y="2697226"/>
            <a:ext cx="3651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25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dirty="0" sz="1050" spc="45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dirty="0" sz="1050" spc="-1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42359" y="2719831"/>
            <a:ext cx="3969385" cy="316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95"/>
              </a:spcBef>
            </a:pP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Lluvia</a:t>
            </a:r>
            <a:r>
              <a:rPr dirty="0" sz="10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ideas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posibles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soluciones;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luego,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analiza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colabora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45"/>
              </a:lnSpc>
            </a:pP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tus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compañeros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refinar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combinar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propuestas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52242" y="3165601"/>
            <a:ext cx="5384165" cy="48260"/>
            <a:chOff x="2952242" y="3165601"/>
            <a:chExt cx="5384165" cy="48260"/>
          </a:xfrm>
        </p:grpSpPr>
        <p:sp>
          <p:nvSpPr>
            <p:cNvPr id="24" name="object 24"/>
            <p:cNvSpPr/>
            <p:nvPr/>
          </p:nvSpPr>
          <p:spPr>
            <a:xfrm>
              <a:off x="4036314" y="3178301"/>
              <a:ext cx="4287520" cy="0"/>
            </a:xfrm>
            <a:custGeom>
              <a:avLst/>
              <a:gdLst/>
              <a:ahLst/>
              <a:cxnLst/>
              <a:rect l="l" t="t" r="r" b="b"/>
              <a:pathLst>
                <a:path w="4287520" h="0">
                  <a:moveTo>
                    <a:pt x="0" y="0"/>
                  </a:moveTo>
                  <a:lnTo>
                    <a:pt x="4287012" y="0"/>
                  </a:lnTo>
                </a:path>
              </a:pathLst>
            </a:custGeom>
            <a:ln w="25400">
              <a:solidFill>
                <a:srgbClr val="FD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964942" y="3201161"/>
              <a:ext cx="5358765" cy="0"/>
            </a:xfrm>
            <a:custGeom>
              <a:avLst/>
              <a:gdLst/>
              <a:ahLst/>
              <a:cxnLst/>
              <a:rect l="l" t="t" r="r" b="b"/>
              <a:pathLst>
                <a:path w="5358765" h="0">
                  <a:moveTo>
                    <a:pt x="0" y="0"/>
                  </a:moveTo>
                  <a:lnTo>
                    <a:pt x="5358383" y="0"/>
                  </a:lnTo>
                </a:path>
              </a:pathLst>
            </a:custGeom>
            <a:ln w="25400">
              <a:solidFill>
                <a:srgbClr val="E68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993517" y="3208985"/>
            <a:ext cx="694055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434343"/>
                </a:solidFill>
                <a:latin typeface="Verdana"/>
                <a:cs typeface="Verdana"/>
              </a:rPr>
              <a:t>Prototipar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42359" y="3231895"/>
            <a:ext cx="3818254" cy="3162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5"/>
              </a:spcBef>
            </a:pP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Llego</a:t>
            </a:r>
            <a:r>
              <a:rPr dirty="0" sz="10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hora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construir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las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soluciones,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434343"/>
                </a:solidFill>
                <a:latin typeface="Verdana"/>
                <a:cs typeface="Verdana"/>
              </a:rPr>
              <a:t>haciendo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434343"/>
                </a:solidFill>
                <a:latin typeface="Verdana"/>
                <a:cs typeface="Verdana"/>
              </a:rPr>
              <a:t>uso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 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recursos</a:t>
            </a:r>
            <a:r>
              <a:rPr dirty="0" sz="10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434343"/>
                </a:solidFill>
                <a:latin typeface="Verdana"/>
                <a:cs typeface="Verdana"/>
              </a:rPr>
              <a:t>disponibles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52242" y="3677665"/>
            <a:ext cx="5384165" cy="48260"/>
            <a:chOff x="2952242" y="3677665"/>
            <a:chExt cx="5384165" cy="48260"/>
          </a:xfrm>
        </p:grpSpPr>
        <p:sp>
          <p:nvSpPr>
            <p:cNvPr id="29" name="object 29"/>
            <p:cNvSpPr/>
            <p:nvPr/>
          </p:nvSpPr>
          <p:spPr>
            <a:xfrm>
              <a:off x="4036314" y="3690365"/>
              <a:ext cx="4287520" cy="0"/>
            </a:xfrm>
            <a:custGeom>
              <a:avLst/>
              <a:gdLst/>
              <a:ahLst/>
              <a:cxnLst/>
              <a:rect l="l" t="t" r="r" b="b"/>
              <a:pathLst>
                <a:path w="4287520" h="0">
                  <a:moveTo>
                    <a:pt x="0" y="0"/>
                  </a:moveTo>
                  <a:lnTo>
                    <a:pt x="4287012" y="0"/>
                  </a:lnTo>
                </a:path>
              </a:pathLst>
            </a:custGeom>
            <a:ln w="25400">
              <a:solidFill>
                <a:srgbClr val="FD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964942" y="3713225"/>
              <a:ext cx="5358765" cy="0"/>
            </a:xfrm>
            <a:custGeom>
              <a:avLst/>
              <a:gdLst/>
              <a:ahLst/>
              <a:cxnLst/>
              <a:rect l="l" t="t" r="r" b="b"/>
              <a:pathLst>
                <a:path w="5358765" h="0">
                  <a:moveTo>
                    <a:pt x="0" y="0"/>
                  </a:moveTo>
                  <a:lnTo>
                    <a:pt x="5358383" y="0"/>
                  </a:lnTo>
                </a:path>
              </a:pathLst>
            </a:custGeom>
            <a:ln w="25400">
              <a:solidFill>
                <a:srgbClr val="E68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993517" y="3721734"/>
            <a:ext cx="474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>
                <a:solidFill>
                  <a:srgbClr val="434343"/>
                </a:solidFill>
                <a:latin typeface="Verdana"/>
                <a:cs typeface="Verdana"/>
              </a:rPr>
              <a:t>Pr</a:t>
            </a:r>
            <a:r>
              <a:rPr dirty="0" sz="1050" spc="5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dirty="0" sz="1050" spc="35">
                <a:solidFill>
                  <a:srgbClr val="434343"/>
                </a:solidFill>
                <a:latin typeface="Verdana"/>
                <a:cs typeface="Verdana"/>
              </a:rPr>
              <a:t>b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50" spc="-35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42359" y="3743655"/>
            <a:ext cx="3992245" cy="31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95"/>
              </a:spcBef>
            </a:pPr>
            <a:r>
              <a:rPr dirty="0" sz="1000" spc="20">
                <a:solidFill>
                  <a:srgbClr val="434343"/>
                </a:solidFill>
                <a:latin typeface="Verdana"/>
                <a:cs typeface="Verdana"/>
              </a:rPr>
              <a:t>Poner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Verdana"/>
                <a:cs typeface="Verdana"/>
              </a:rPr>
              <a:t>prueba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tus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prototipos,</a:t>
            </a:r>
            <a:r>
              <a:rPr dirty="0" sz="10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observa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0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Verdana"/>
                <a:cs typeface="Verdana"/>
              </a:rPr>
              <a:t>resultados</a:t>
            </a:r>
            <a:r>
              <a:rPr dirty="0" sz="10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valora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434343"/>
                </a:solidFill>
                <a:latin typeface="Verdana"/>
                <a:cs typeface="Verdana"/>
              </a:rPr>
              <a:t>si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tus</a:t>
            </a:r>
            <a:r>
              <a:rPr dirty="0" sz="10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propuestas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Verdana"/>
                <a:cs typeface="Verdana"/>
              </a:rPr>
              <a:t>son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434343"/>
                </a:solidFill>
                <a:latin typeface="Verdana"/>
                <a:cs typeface="Verdana"/>
              </a:rPr>
              <a:t>efectivas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000" spc="-9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434343"/>
                </a:solidFill>
                <a:latin typeface="Verdana"/>
                <a:cs typeface="Verdana"/>
              </a:rPr>
              <a:t>viables,</a:t>
            </a:r>
            <a:r>
              <a:rPr dirty="0" sz="10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Verdana"/>
                <a:cs typeface="Verdana"/>
              </a:rPr>
              <a:t>realiza</a:t>
            </a:r>
            <a:r>
              <a:rPr dirty="0" sz="10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Verdana"/>
                <a:cs typeface="Verdana"/>
              </a:rPr>
              <a:t>ajustes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36314" y="4200905"/>
            <a:ext cx="4287520" cy="0"/>
          </a:xfrm>
          <a:custGeom>
            <a:avLst/>
            <a:gdLst/>
            <a:ahLst/>
            <a:cxnLst/>
            <a:rect l="l" t="t" r="r" b="b"/>
            <a:pathLst>
              <a:path w="4287520" h="0">
                <a:moveTo>
                  <a:pt x="0" y="0"/>
                </a:moveTo>
                <a:lnTo>
                  <a:pt x="4287012" y="0"/>
                </a:lnTo>
              </a:path>
            </a:pathLst>
          </a:custGeom>
          <a:ln w="25400">
            <a:solidFill>
              <a:srgbClr val="FD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1941576"/>
            <a:ext cx="2964179" cy="1709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40"/>
              <a:t>Momento</a:t>
            </a:r>
            <a:r>
              <a:rPr dirty="0" spc="-204"/>
              <a:t> </a:t>
            </a:r>
            <a:r>
              <a:rPr dirty="0" spc="-395"/>
              <a:t>1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/>
          </a:p>
          <a:p>
            <a:pPr marL="12700">
              <a:lnSpc>
                <a:spcPct val="100000"/>
              </a:lnSpc>
            </a:pPr>
            <a:r>
              <a:rPr dirty="0" spc="-30"/>
              <a:t>Preparación:</a:t>
            </a:r>
          </a:p>
          <a:p>
            <a:pPr algn="just" marL="12700" marR="5080">
              <a:lnSpc>
                <a:spcPct val="100000"/>
              </a:lnSpc>
            </a:pPr>
            <a:r>
              <a:rPr dirty="0" spc="15"/>
              <a:t>Conformación del </a:t>
            </a:r>
            <a:r>
              <a:rPr dirty="0" spc="-10"/>
              <a:t>equipo, </a:t>
            </a:r>
            <a:r>
              <a:rPr dirty="0" spc="25"/>
              <a:t>en </a:t>
            </a:r>
            <a:r>
              <a:rPr dirty="0" spc="-20"/>
              <a:t>esta  </a:t>
            </a:r>
            <a:r>
              <a:rPr dirty="0" spc="5"/>
              <a:t>etapa </a:t>
            </a:r>
            <a:r>
              <a:rPr dirty="0" spc="-35"/>
              <a:t>inicial, </a:t>
            </a:r>
            <a:r>
              <a:rPr dirty="0" spc="-30"/>
              <a:t>se </a:t>
            </a:r>
            <a:r>
              <a:rPr dirty="0" spc="5"/>
              <a:t>convoca </a:t>
            </a:r>
            <a:r>
              <a:rPr dirty="0" spc="50"/>
              <a:t>un </a:t>
            </a:r>
            <a:r>
              <a:rPr dirty="0" spc="30"/>
              <a:t>equipo  </a:t>
            </a:r>
            <a:r>
              <a:rPr dirty="0" spc="35"/>
              <a:t>de </a:t>
            </a:r>
            <a:r>
              <a:rPr dirty="0" spc="40"/>
              <a:t>mínimo </a:t>
            </a:r>
            <a:r>
              <a:rPr dirty="0" spc="25"/>
              <a:t>4 </a:t>
            </a:r>
            <a:r>
              <a:rPr dirty="0"/>
              <a:t>estudiantes  </a:t>
            </a:r>
            <a:r>
              <a:rPr dirty="0" spc="5"/>
              <a:t>planteándoles </a:t>
            </a:r>
            <a:r>
              <a:rPr dirty="0" spc="-10"/>
              <a:t>el reto </a:t>
            </a:r>
            <a:r>
              <a:rPr dirty="0" spc="35"/>
              <a:t>de </a:t>
            </a:r>
            <a:r>
              <a:rPr dirty="0" spc="-5"/>
              <a:t>darle  </a:t>
            </a:r>
            <a:r>
              <a:rPr dirty="0" spc="5"/>
              <a:t>solución </a:t>
            </a:r>
            <a:r>
              <a:rPr dirty="0" spc="-25"/>
              <a:t>a </a:t>
            </a:r>
            <a:r>
              <a:rPr dirty="0" spc="20"/>
              <a:t>una </a:t>
            </a:r>
            <a:r>
              <a:rPr dirty="0" spc="15"/>
              <a:t>problemática </a:t>
            </a:r>
            <a:r>
              <a:rPr dirty="0" spc="20"/>
              <a:t>del  </a:t>
            </a:r>
            <a:r>
              <a:rPr dirty="0" spc="-20"/>
              <a:t>entorno,</a:t>
            </a:r>
            <a:r>
              <a:rPr dirty="0" spc="-135"/>
              <a:t> </a:t>
            </a:r>
            <a:r>
              <a:rPr dirty="0" spc="15"/>
              <a:t>aplicando</a:t>
            </a:r>
            <a:r>
              <a:rPr dirty="0" spc="-130"/>
              <a:t> </a:t>
            </a:r>
            <a:r>
              <a:rPr dirty="0" spc="-20"/>
              <a:t>la</a:t>
            </a:r>
            <a:r>
              <a:rPr dirty="0" spc="-130"/>
              <a:t> </a:t>
            </a:r>
            <a:r>
              <a:rPr dirty="0" spc="20"/>
              <a:t>metodología</a:t>
            </a:r>
            <a:r>
              <a:rPr dirty="0" spc="-140"/>
              <a:t> </a:t>
            </a:r>
            <a:r>
              <a:rPr dirty="0" spc="35"/>
              <a:t>de  </a:t>
            </a:r>
            <a:r>
              <a:rPr dirty="0" spc="20"/>
              <a:t>pensamiento </a:t>
            </a:r>
            <a:r>
              <a:rPr dirty="0" spc="35"/>
              <a:t>de </a:t>
            </a:r>
            <a:r>
              <a:rPr dirty="0" spc="10"/>
              <a:t>diseño </a:t>
            </a:r>
            <a:r>
              <a:rPr dirty="0" spc="-90"/>
              <a:t>y </a:t>
            </a:r>
            <a:r>
              <a:rPr dirty="0" spc="15"/>
              <a:t>usando </a:t>
            </a:r>
            <a:r>
              <a:rPr dirty="0" spc="-25"/>
              <a:t>los  </a:t>
            </a:r>
            <a:r>
              <a:rPr dirty="0" spc="-15"/>
              <a:t>recursos </a:t>
            </a:r>
            <a:r>
              <a:rPr dirty="0" spc="20"/>
              <a:t>del </a:t>
            </a:r>
            <a:r>
              <a:rPr dirty="0" spc="-10"/>
              <a:t>laboratorio </a:t>
            </a:r>
            <a:r>
              <a:rPr dirty="0" spc="35"/>
              <a:t>de  </a:t>
            </a:r>
            <a:r>
              <a:rPr dirty="0" spc="-30"/>
              <a:t>innovación; </a:t>
            </a:r>
            <a:r>
              <a:rPr dirty="0" spc="20"/>
              <a:t>cada </a:t>
            </a:r>
            <a:r>
              <a:rPr dirty="0" spc="10"/>
              <a:t>estudiante </a:t>
            </a:r>
            <a:r>
              <a:rPr dirty="0" spc="-5"/>
              <a:t>asumirá  </a:t>
            </a:r>
            <a:r>
              <a:rPr dirty="0" spc="50"/>
              <a:t>un </a:t>
            </a:r>
            <a:r>
              <a:rPr dirty="0" spc="-25"/>
              <a:t>rol </a:t>
            </a:r>
            <a:r>
              <a:rPr dirty="0" spc="35"/>
              <a:t>de </a:t>
            </a:r>
            <a:r>
              <a:rPr dirty="0" spc="-45"/>
              <a:t>trabajo, </a:t>
            </a:r>
            <a:r>
              <a:rPr dirty="0" spc="-25"/>
              <a:t>los </a:t>
            </a:r>
            <a:r>
              <a:rPr dirty="0" spc="-5"/>
              <a:t>cuales </a:t>
            </a:r>
            <a:r>
              <a:rPr dirty="0" spc="-30"/>
              <a:t>se  </a:t>
            </a:r>
            <a:r>
              <a:rPr dirty="0" spc="25"/>
              <a:t>podrán </a:t>
            </a:r>
            <a:r>
              <a:rPr dirty="0" spc="-25"/>
              <a:t>rotar </a:t>
            </a:r>
            <a:r>
              <a:rPr dirty="0" spc="-5"/>
              <a:t>para </a:t>
            </a:r>
            <a:r>
              <a:rPr dirty="0"/>
              <a:t>experimentar  </a:t>
            </a:r>
            <a:r>
              <a:rPr dirty="0" spc="-5"/>
              <a:t>diferentes</a:t>
            </a:r>
            <a:r>
              <a:rPr dirty="0" spc="-145"/>
              <a:t> </a:t>
            </a:r>
            <a:r>
              <a:rPr dirty="0" spc="-10"/>
              <a:t>perspectivas</a:t>
            </a:r>
          </a:p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91303" y="1354963"/>
            <a:ext cx="9156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200" spc="-2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40">
                <a:solidFill>
                  <a:srgbClr val="434343"/>
                </a:solidFill>
                <a:latin typeface="Verdana"/>
                <a:cs typeface="Verdana"/>
              </a:rPr>
              <a:t>2.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Selección</a:t>
            </a:r>
            <a:r>
              <a:rPr dirty="0" spc="-180"/>
              <a:t> </a:t>
            </a:r>
            <a:r>
              <a:rPr dirty="0" spc="30"/>
              <a:t>de</a:t>
            </a:r>
            <a:r>
              <a:rPr dirty="0" spc="-155"/>
              <a:t> </a:t>
            </a:r>
            <a:r>
              <a:rPr dirty="0" spc="-20"/>
              <a:t>roles</a:t>
            </a:r>
            <a:r>
              <a:rPr dirty="0" spc="-170"/>
              <a:t> </a:t>
            </a:r>
            <a:r>
              <a:rPr dirty="0" spc="15"/>
              <a:t>del</a:t>
            </a:r>
            <a:r>
              <a:rPr dirty="0" spc="-160"/>
              <a:t> </a:t>
            </a:r>
            <a:r>
              <a:rPr dirty="0" spc="20"/>
              <a:t>grupo</a:t>
            </a:r>
          </a:p>
          <a:p>
            <a:pPr marL="12700" marR="5080">
              <a:lnSpc>
                <a:spcPct val="100000"/>
              </a:lnSpc>
              <a:tabLst>
                <a:tab pos="1010919" algn="l"/>
                <a:tab pos="1534795" algn="l"/>
                <a:tab pos="1847214" algn="l"/>
                <a:tab pos="3245485" algn="l"/>
                <a:tab pos="3622040" algn="l"/>
              </a:tabLst>
            </a:pPr>
            <a:r>
              <a:rPr dirty="0"/>
              <a:t>Líder </a:t>
            </a:r>
            <a:r>
              <a:rPr dirty="0" spc="5"/>
              <a:t>del </a:t>
            </a:r>
            <a:r>
              <a:rPr dirty="0" spc="-45"/>
              <a:t>proyecto:</a:t>
            </a:r>
            <a:r>
              <a:rPr dirty="0" spc="330"/>
              <a:t> </a:t>
            </a:r>
            <a:r>
              <a:rPr dirty="0" spc="15"/>
              <a:t>Encargado </a:t>
            </a:r>
            <a:r>
              <a:rPr dirty="0" spc="35"/>
              <a:t>de </a:t>
            </a:r>
            <a:r>
              <a:rPr dirty="0" spc="-25"/>
              <a:t>verificar los  </a:t>
            </a:r>
            <a:r>
              <a:rPr dirty="0" spc="-15"/>
              <a:t>avances </a:t>
            </a:r>
            <a:r>
              <a:rPr dirty="0" spc="-80"/>
              <a:t>y </a:t>
            </a:r>
            <a:r>
              <a:rPr dirty="0" spc="5"/>
              <a:t>buscar </a:t>
            </a:r>
            <a:r>
              <a:rPr dirty="0" spc="-15"/>
              <a:t>estrategias </a:t>
            </a:r>
            <a:r>
              <a:rPr dirty="0" spc="-10"/>
              <a:t>para </a:t>
            </a:r>
            <a:r>
              <a:rPr dirty="0" spc="5"/>
              <a:t>encontrar </a:t>
            </a:r>
            <a:r>
              <a:rPr dirty="0" spc="-25"/>
              <a:t>la  </a:t>
            </a:r>
            <a:r>
              <a:rPr dirty="0" spc="10"/>
              <a:t>solución </a:t>
            </a:r>
            <a:r>
              <a:rPr dirty="0" spc="30"/>
              <a:t>de </a:t>
            </a:r>
            <a:r>
              <a:rPr dirty="0" spc="-20"/>
              <a:t>los </a:t>
            </a:r>
            <a:r>
              <a:rPr dirty="0" spc="5"/>
              <a:t>inconvenientes </a:t>
            </a:r>
            <a:r>
              <a:rPr dirty="0" spc="35"/>
              <a:t>que </a:t>
            </a:r>
            <a:r>
              <a:rPr dirty="0" spc="-25"/>
              <a:t>se </a:t>
            </a:r>
            <a:r>
              <a:rPr dirty="0" spc="-15"/>
              <a:t>presenten.  </a:t>
            </a:r>
            <a:r>
              <a:rPr dirty="0" spc="-25"/>
              <a:t>Programador: </a:t>
            </a:r>
            <a:r>
              <a:rPr dirty="0" spc="20"/>
              <a:t>Encargado </a:t>
            </a:r>
            <a:r>
              <a:rPr dirty="0" spc="30"/>
              <a:t>de </a:t>
            </a:r>
            <a:r>
              <a:rPr dirty="0" spc="-10"/>
              <a:t>elaborar </a:t>
            </a:r>
            <a:r>
              <a:rPr dirty="0" spc="-80"/>
              <a:t>y </a:t>
            </a:r>
            <a:r>
              <a:rPr dirty="0" spc="5"/>
              <a:t>probar </a:t>
            </a:r>
            <a:r>
              <a:rPr dirty="0" spc="-20"/>
              <a:t>los  </a:t>
            </a:r>
            <a:r>
              <a:rPr dirty="0" spc="-30"/>
              <a:t>a</a:t>
            </a:r>
            <a:r>
              <a:rPr dirty="0" spc="20"/>
              <a:t>lg</a:t>
            </a:r>
            <a:r>
              <a:rPr dirty="0" spc="20"/>
              <a:t>o</a:t>
            </a:r>
            <a:r>
              <a:rPr dirty="0" spc="-45"/>
              <a:t>r</a:t>
            </a:r>
            <a:r>
              <a:rPr dirty="0" spc="20"/>
              <a:t>it</a:t>
            </a:r>
            <a:r>
              <a:rPr dirty="0" spc="60"/>
              <a:t>m</a:t>
            </a:r>
            <a:r>
              <a:rPr dirty="0" spc="-20"/>
              <a:t>os</a:t>
            </a:r>
            <a:r>
              <a:rPr dirty="0"/>
              <a:t>	</a:t>
            </a:r>
            <a:r>
              <a:rPr dirty="0" spc="60"/>
              <a:t>p</a:t>
            </a:r>
            <a:r>
              <a:rPr dirty="0" spc="-30"/>
              <a:t>a</a:t>
            </a:r>
            <a:r>
              <a:rPr dirty="0" spc="-35"/>
              <a:t>r</a:t>
            </a:r>
            <a:r>
              <a:rPr dirty="0" spc="-25"/>
              <a:t>a</a:t>
            </a:r>
            <a:r>
              <a:rPr dirty="0"/>
              <a:t>	</a:t>
            </a:r>
            <a:r>
              <a:rPr dirty="0" spc="-10"/>
              <a:t>el</a:t>
            </a:r>
            <a:r>
              <a:rPr dirty="0"/>
              <a:t>	</a:t>
            </a:r>
            <a:r>
              <a:rPr dirty="0" spc="25"/>
              <a:t>func</a:t>
            </a:r>
            <a:r>
              <a:rPr dirty="0" spc="10"/>
              <a:t>io</a:t>
            </a:r>
            <a:r>
              <a:rPr dirty="0" spc="15"/>
              <a:t>n</a:t>
            </a:r>
            <a:r>
              <a:rPr dirty="0" spc="-30"/>
              <a:t>a</a:t>
            </a:r>
            <a:r>
              <a:rPr dirty="0" spc="100"/>
              <a:t>m</a:t>
            </a:r>
            <a:r>
              <a:rPr dirty="0" spc="10"/>
              <a:t>iento</a:t>
            </a:r>
            <a:r>
              <a:rPr dirty="0"/>
              <a:t>	</a:t>
            </a:r>
            <a:r>
              <a:rPr dirty="0" spc="35"/>
              <a:t>d</a:t>
            </a:r>
            <a:r>
              <a:rPr dirty="0" spc="30"/>
              <a:t>e</a:t>
            </a:r>
            <a:r>
              <a:rPr dirty="0"/>
              <a:t>	</a:t>
            </a:r>
            <a:r>
              <a:rPr dirty="0" spc="-20"/>
              <a:t>los  </a:t>
            </a:r>
            <a:r>
              <a:rPr dirty="0" spc="5"/>
              <a:t>prototipos</a:t>
            </a:r>
            <a:r>
              <a:rPr dirty="0" spc="-95"/>
              <a:t> </a:t>
            </a:r>
            <a:r>
              <a:rPr dirty="0" spc="5"/>
              <a:t>robóticos</a:t>
            </a:r>
            <a:r>
              <a:rPr dirty="0" spc="-114"/>
              <a:t> </a:t>
            </a:r>
            <a:r>
              <a:rPr dirty="0" spc="35"/>
              <a:t>que</a:t>
            </a:r>
            <a:r>
              <a:rPr dirty="0" spc="-120"/>
              <a:t> </a:t>
            </a:r>
            <a:r>
              <a:rPr dirty="0" spc="-25"/>
              <a:t>se</a:t>
            </a:r>
            <a:r>
              <a:rPr dirty="0" spc="-125"/>
              <a:t> </a:t>
            </a:r>
            <a:r>
              <a:rPr dirty="0" spc="-20"/>
              <a:t>van</a:t>
            </a:r>
            <a:r>
              <a:rPr dirty="0" spc="-100"/>
              <a:t> </a:t>
            </a:r>
            <a:r>
              <a:rPr dirty="0" spc="-25"/>
              <a:t>a</a:t>
            </a:r>
            <a:r>
              <a:rPr dirty="0" spc="-114"/>
              <a:t> </a:t>
            </a:r>
            <a:r>
              <a:rPr dirty="0" spc="-20"/>
              <a:t>construir.</a:t>
            </a:r>
          </a:p>
          <a:p>
            <a:pPr algn="just" marL="12700" marR="6350">
              <a:lnSpc>
                <a:spcPct val="100000"/>
              </a:lnSpc>
            </a:pPr>
            <a:r>
              <a:rPr dirty="0" spc="-15"/>
              <a:t>Experto </a:t>
            </a:r>
            <a:r>
              <a:rPr dirty="0" spc="10"/>
              <a:t>en </a:t>
            </a:r>
            <a:r>
              <a:rPr dirty="0" spc="-5"/>
              <a:t>impresión </a:t>
            </a:r>
            <a:r>
              <a:rPr dirty="0" spc="-120"/>
              <a:t>3d: </a:t>
            </a:r>
            <a:r>
              <a:rPr dirty="0" spc="10"/>
              <a:t>encargado </a:t>
            </a:r>
            <a:r>
              <a:rPr dirty="0" spc="30"/>
              <a:t>de </a:t>
            </a:r>
            <a:r>
              <a:rPr dirty="0" spc="5"/>
              <a:t>buscar </a:t>
            </a:r>
            <a:r>
              <a:rPr dirty="0" spc="15"/>
              <a:t>o  </a:t>
            </a:r>
            <a:r>
              <a:rPr dirty="0" spc="-5"/>
              <a:t>diseñar </a:t>
            </a:r>
            <a:r>
              <a:rPr dirty="0"/>
              <a:t>e </a:t>
            </a:r>
            <a:r>
              <a:rPr dirty="0" spc="15"/>
              <a:t>imprimir </a:t>
            </a:r>
            <a:r>
              <a:rPr dirty="0" spc="-30"/>
              <a:t>las </a:t>
            </a:r>
            <a:r>
              <a:rPr dirty="0" spc="-10"/>
              <a:t>piezas </a:t>
            </a:r>
            <a:r>
              <a:rPr dirty="0" spc="20"/>
              <a:t>en </a:t>
            </a:r>
            <a:r>
              <a:rPr dirty="0" spc="-15"/>
              <a:t>la </a:t>
            </a:r>
            <a:r>
              <a:rPr dirty="0"/>
              <a:t>impresora </a:t>
            </a:r>
            <a:r>
              <a:rPr dirty="0" spc="-20"/>
              <a:t>3d  </a:t>
            </a:r>
            <a:r>
              <a:rPr dirty="0" spc="-15"/>
              <a:t>necesarias </a:t>
            </a:r>
            <a:r>
              <a:rPr dirty="0" spc="-10"/>
              <a:t>para el</a:t>
            </a:r>
            <a:r>
              <a:rPr dirty="0" spc="-315"/>
              <a:t> </a:t>
            </a:r>
            <a:r>
              <a:rPr dirty="0" spc="-20"/>
              <a:t>proyecto.</a:t>
            </a: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/>
              <a:t>Diseño </a:t>
            </a:r>
            <a:r>
              <a:rPr dirty="0" spc="-80"/>
              <a:t>y </a:t>
            </a:r>
            <a:r>
              <a:rPr dirty="0" spc="-25"/>
              <a:t>construcción: </a:t>
            </a:r>
            <a:r>
              <a:rPr dirty="0" spc="20"/>
              <a:t>Encargado </a:t>
            </a:r>
            <a:r>
              <a:rPr dirty="0" spc="30"/>
              <a:t>de </a:t>
            </a:r>
            <a:r>
              <a:rPr dirty="0" spc="-10"/>
              <a:t>elaborar </a:t>
            </a:r>
            <a:r>
              <a:rPr dirty="0" spc="-80"/>
              <a:t>y  </a:t>
            </a:r>
            <a:r>
              <a:rPr dirty="0" spc="5"/>
              <a:t>ensamblar </a:t>
            </a:r>
            <a:r>
              <a:rPr dirty="0" spc="-30"/>
              <a:t>las </a:t>
            </a:r>
            <a:r>
              <a:rPr dirty="0" spc="-10"/>
              <a:t>estructuras </a:t>
            </a:r>
            <a:r>
              <a:rPr dirty="0" spc="-80"/>
              <a:t>y </a:t>
            </a:r>
            <a:r>
              <a:rPr dirty="0" spc="-5"/>
              <a:t>diferentes </a:t>
            </a:r>
            <a:r>
              <a:rPr dirty="0" spc="-10"/>
              <a:t>partes </a:t>
            </a:r>
            <a:r>
              <a:rPr dirty="0" spc="20"/>
              <a:t>de  </a:t>
            </a:r>
            <a:r>
              <a:rPr dirty="0" spc="-20"/>
              <a:t>los </a:t>
            </a:r>
            <a:r>
              <a:rPr dirty="0" spc="5"/>
              <a:t>prototipos </a:t>
            </a:r>
            <a:r>
              <a:rPr dirty="0" spc="-25"/>
              <a:t>a </a:t>
            </a:r>
            <a:r>
              <a:rPr dirty="0" spc="-10"/>
              <a:t>partir </a:t>
            </a:r>
            <a:r>
              <a:rPr dirty="0" spc="15"/>
              <a:t>del </a:t>
            </a:r>
            <a:r>
              <a:rPr dirty="0" spc="-10"/>
              <a:t>kit </a:t>
            </a:r>
            <a:r>
              <a:rPr dirty="0" spc="30"/>
              <a:t>de </a:t>
            </a:r>
            <a:r>
              <a:rPr dirty="0" spc="5"/>
              <a:t>ingeniería </a:t>
            </a:r>
            <a:r>
              <a:rPr dirty="0" spc="-5"/>
              <a:t>para  darle </a:t>
            </a:r>
            <a:r>
              <a:rPr dirty="0" spc="10"/>
              <a:t>funcionalidad </a:t>
            </a:r>
            <a:r>
              <a:rPr dirty="0" spc="-25"/>
              <a:t>al</a:t>
            </a:r>
            <a:r>
              <a:rPr dirty="0" spc="-325"/>
              <a:t> </a:t>
            </a:r>
            <a:r>
              <a:rPr dirty="0" spc="-20"/>
              <a:t>proyecto.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9583" y="1045482"/>
            <a:ext cx="1804670" cy="3834765"/>
            <a:chOff x="7339583" y="1045482"/>
            <a:chExt cx="1804670" cy="3834765"/>
          </a:xfrm>
        </p:grpSpPr>
        <p:sp>
          <p:nvSpPr>
            <p:cNvPr id="3" name="object 3"/>
            <p:cNvSpPr/>
            <p:nvPr/>
          </p:nvSpPr>
          <p:spPr>
            <a:xfrm>
              <a:off x="7383779" y="4372355"/>
              <a:ext cx="1629155" cy="507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39583" y="2618231"/>
              <a:ext cx="1507235" cy="1754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77327" y="1210055"/>
              <a:ext cx="1134618" cy="10614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7" name="object 7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9" name="object 9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9455" y="1366520"/>
            <a:ext cx="6572250" cy="313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694045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200" spc="-2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95">
                <a:solidFill>
                  <a:srgbClr val="434343"/>
                </a:solidFill>
                <a:latin typeface="Verdana"/>
                <a:cs typeface="Verdana"/>
              </a:rPr>
              <a:t>3  </a:t>
            </a:r>
            <a:r>
              <a:rPr dirty="0" sz="1200" spc="-40">
                <a:solidFill>
                  <a:srgbClr val="434343"/>
                </a:solidFill>
                <a:latin typeface="Verdana"/>
                <a:cs typeface="Verdana"/>
              </a:rPr>
              <a:t>Ideas</a:t>
            </a:r>
            <a:endParaRPr sz="1200">
              <a:latin typeface="Verdana"/>
              <a:cs typeface="Verdana"/>
            </a:endParaRPr>
          </a:p>
          <a:p>
            <a:pPr algn="just" marL="12700" marR="7620">
              <a:lnSpc>
                <a:spcPct val="100000"/>
              </a:lnSpc>
            </a:pPr>
            <a:r>
              <a:rPr dirty="0" sz="1200" spc="4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2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esta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etapa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invita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2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estudiantes</a:t>
            </a:r>
            <a:r>
              <a:rPr dirty="0" sz="1200" spc="-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2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dejar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volar</a:t>
            </a:r>
            <a:r>
              <a:rPr dirty="0" sz="12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imaginación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anotar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todas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las 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ideas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les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ocurran;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cuantas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más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opciones,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mejor;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luego,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analizar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colaborar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40">
                <a:solidFill>
                  <a:srgbClr val="434343"/>
                </a:solidFill>
                <a:latin typeface="Verdana"/>
                <a:cs typeface="Verdana"/>
              </a:rPr>
              <a:t>con 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sus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compañeros</a:t>
            </a:r>
            <a:r>
              <a:rPr dirty="0" sz="1200" spc="-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para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refinar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2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combinar</a:t>
            </a:r>
            <a:r>
              <a:rPr dirty="0" sz="12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propuestas.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Como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primera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medida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pueden </a:t>
            </a:r>
            <a:r>
              <a:rPr dirty="0" sz="1200" spc="-40">
                <a:solidFill>
                  <a:srgbClr val="434343"/>
                </a:solidFill>
                <a:latin typeface="Verdana"/>
                <a:cs typeface="Verdana"/>
              </a:rPr>
              <a:t>revisar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trabajos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realizados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previamente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clases 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donde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conocieron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diferentes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posibilidades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prototipos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propuestos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guías 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2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2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laboratorios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200" spc="-12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innovación.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algn="just" marL="12700" marR="8255">
              <a:lnSpc>
                <a:spcPct val="100000"/>
              </a:lnSpc>
              <a:spcBef>
                <a:spcPts val="5"/>
              </a:spcBef>
            </a:pP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200" spc="25">
                <a:solidFill>
                  <a:srgbClr val="434343"/>
                </a:solidFill>
                <a:latin typeface="Verdana"/>
                <a:cs typeface="Verdana"/>
              </a:rPr>
              <a:t>equipo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plantea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una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lluvia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ideas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para dar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solución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a la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problemática encontrada  considerando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requerimientos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restricciones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considerando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posibles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usuarios 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200" spc="-2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soluciones.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Principalmente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enfoca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en una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estrategia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ayude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personas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separación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de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residuos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5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sus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40">
                <a:solidFill>
                  <a:srgbClr val="434343"/>
                </a:solidFill>
                <a:latin typeface="Verdana"/>
                <a:cs typeface="Verdana"/>
              </a:rPr>
              <a:t>hogares;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así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mismo,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con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200" spc="-4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recolección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adecuada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estos</a:t>
            </a:r>
            <a:r>
              <a:rPr dirty="0" sz="1200" spc="-1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residuos.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76288" y="1045482"/>
            <a:ext cx="2268220" cy="3268979"/>
            <a:chOff x="6876288" y="1045482"/>
            <a:chExt cx="2268220" cy="3268979"/>
          </a:xfrm>
        </p:grpSpPr>
        <p:sp>
          <p:nvSpPr>
            <p:cNvPr id="3" name="object 3"/>
            <p:cNvSpPr/>
            <p:nvPr/>
          </p:nvSpPr>
          <p:spPr>
            <a:xfrm>
              <a:off x="6876288" y="1822703"/>
              <a:ext cx="1725929" cy="17259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63156" y="3607307"/>
              <a:ext cx="1121663" cy="707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Solución </a:t>
            </a:r>
            <a:r>
              <a:rPr dirty="0" spc="-100"/>
              <a:t>del</a:t>
            </a:r>
            <a:r>
              <a:rPr dirty="0" spc="-320"/>
              <a:t> </a:t>
            </a:r>
            <a:r>
              <a:rPr dirty="0" spc="-114"/>
              <a:t>problema</a:t>
            </a:r>
          </a:p>
        </p:txBody>
      </p:sp>
      <p:sp>
        <p:nvSpPr>
          <p:cNvPr id="6" name="object 6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9" name="object 9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9455" y="1366520"/>
            <a:ext cx="585724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Momento</a:t>
            </a:r>
            <a:r>
              <a:rPr dirty="0" sz="12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45">
                <a:solidFill>
                  <a:srgbClr val="434343"/>
                </a:solidFill>
                <a:latin typeface="Verdana"/>
                <a:cs typeface="Verdana"/>
              </a:rPr>
              <a:t>3.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40">
                <a:solidFill>
                  <a:srgbClr val="434343"/>
                </a:solidFill>
                <a:latin typeface="Verdana"/>
                <a:cs typeface="Verdana"/>
              </a:rPr>
              <a:t>Ideas</a:t>
            </a:r>
            <a:endParaRPr sz="1200">
              <a:latin typeface="Verdana"/>
              <a:cs typeface="Verdana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plantea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construcción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40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vehículo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apoyo para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recolección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residuos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sólidos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lugares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difícil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acceso, </a:t>
            </a:r>
            <a:r>
              <a:rPr dirty="0" sz="1200" spc="40">
                <a:solidFill>
                  <a:srgbClr val="434343"/>
                </a:solidFill>
                <a:latin typeface="Verdana"/>
                <a:cs typeface="Verdana"/>
              </a:rPr>
              <a:t>como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calles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peatonales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otros; 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esto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facilitaría</a:t>
            </a:r>
            <a:r>
              <a:rPr dirty="0" sz="12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200" spc="-8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recolección</a:t>
            </a:r>
            <a:r>
              <a:rPr dirty="0" sz="12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2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diferentes</a:t>
            </a:r>
            <a:r>
              <a:rPr dirty="0" sz="12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horarios,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2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idea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es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que</a:t>
            </a:r>
            <a:r>
              <a:rPr dirty="0" sz="12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usuarios 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puedan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solicitar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vehículo </a:t>
            </a:r>
            <a:r>
              <a:rPr dirty="0" sz="1200" spc="25">
                <a:solidFill>
                  <a:srgbClr val="434343"/>
                </a:solidFill>
                <a:latin typeface="Verdana"/>
                <a:cs typeface="Verdana"/>
              </a:rPr>
              <a:t>cuando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vayan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sacar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basura;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vehículo 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estaría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ubicado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en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estación,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vez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solicitado,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el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vehículo</a:t>
            </a:r>
            <a:r>
              <a:rPr dirty="0" sz="1200" spc="-5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</a:t>
            </a:r>
            <a:r>
              <a:rPr dirty="0" sz="1200" spc="-5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dirigirá</a:t>
            </a:r>
            <a:r>
              <a:rPr dirty="0" sz="1200" spc="-6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2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 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vivienda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correspondiente,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abrirá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depósito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depositen </a:t>
            </a:r>
            <a:r>
              <a:rPr dirty="0" sz="1200" spc="-35">
                <a:solidFill>
                  <a:srgbClr val="434343"/>
                </a:solidFill>
                <a:latin typeface="Verdana"/>
                <a:cs typeface="Verdana"/>
              </a:rPr>
              <a:t>las  </a:t>
            </a:r>
            <a:r>
              <a:rPr dirty="0" sz="1200" spc="-40">
                <a:solidFill>
                  <a:srgbClr val="434343"/>
                </a:solidFill>
                <a:latin typeface="Verdana"/>
                <a:cs typeface="Verdana"/>
              </a:rPr>
              <a:t>basuras,</a:t>
            </a:r>
            <a:r>
              <a:rPr dirty="0" sz="12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lo</a:t>
            </a:r>
            <a:r>
              <a:rPr dirty="0" sz="12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cerrará</a:t>
            </a:r>
            <a:r>
              <a:rPr dirty="0" sz="12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dirty="0" sz="1200" spc="-1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regresará</a:t>
            </a:r>
            <a:r>
              <a:rPr dirty="0" sz="1200" spc="-10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dirty="0" sz="1200" spc="-114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</a:t>
            </a:r>
            <a:r>
              <a:rPr dirty="0" sz="1200" spc="-10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estación</a:t>
            </a:r>
            <a:r>
              <a:rPr dirty="0" sz="1200" spc="-1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nuevamente.</a:t>
            </a:r>
            <a:endParaRPr sz="12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El prototipo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contará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200" spc="4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depósito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contenedor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rutas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prueba;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sin 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embargo,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diseño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puede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mejorarse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diferentes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contenedores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para 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cada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tipo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residuo,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además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incorporar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funciones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le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permitan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ser 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controlado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desde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celular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o desde </a:t>
            </a:r>
            <a:r>
              <a:rPr dirty="0" sz="1200" spc="45">
                <a:solidFill>
                  <a:srgbClr val="434343"/>
                </a:solidFill>
                <a:latin typeface="Verdana"/>
                <a:cs typeface="Verdana"/>
              </a:rPr>
              <a:t>un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control </a:t>
            </a:r>
            <a:r>
              <a:rPr dirty="0" sz="1200" spc="-30">
                <a:solidFill>
                  <a:srgbClr val="434343"/>
                </a:solidFill>
                <a:latin typeface="Verdana"/>
                <a:cs typeface="Verdana"/>
              </a:rPr>
              <a:t>remoto; </a:t>
            </a:r>
            <a:r>
              <a:rPr dirty="0" sz="1200" spc="25">
                <a:solidFill>
                  <a:srgbClr val="434343"/>
                </a:solidFill>
                <a:latin typeface="Verdana"/>
                <a:cs typeface="Verdana"/>
              </a:rPr>
              <a:t>también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ha 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considerado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posibilidad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20">
                <a:solidFill>
                  <a:srgbClr val="434343"/>
                </a:solidFill>
                <a:latin typeface="Verdana"/>
                <a:cs typeface="Verdana"/>
              </a:rPr>
              <a:t>complementar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proyecto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200" spc="25">
                <a:solidFill>
                  <a:srgbClr val="434343"/>
                </a:solidFill>
                <a:latin typeface="Verdana"/>
                <a:cs typeface="Verdana"/>
              </a:rPr>
              <a:t>una</a:t>
            </a:r>
            <a:r>
              <a:rPr dirty="0" sz="1200" spc="-1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aplicación 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celular </a:t>
            </a:r>
            <a:r>
              <a:rPr dirty="0" sz="1200" spc="35">
                <a:solidFill>
                  <a:srgbClr val="434343"/>
                </a:solidFill>
                <a:latin typeface="Verdana"/>
                <a:cs typeface="Verdana"/>
              </a:rPr>
              <a:t>donde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usuario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pueda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solicitar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1200" spc="5">
                <a:solidFill>
                  <a:srgbClr val="434343"/>
                </a:solidFill>
                <a:latin typeface="Verdana"/>
                <a:cs typeface="Verdana"/>
              </a:rPr>
              <a:t>vehículo </a:t>
            </a:r>
            <a:r>
              <a:rPr dirty="0" sz="1200" spc="-80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200" spc="10">
                <a:solidFill>
                  <a:srgbClr val="434343"/>
                </a:solidFill>
                <a:latin typeface="Verdana"/>
                <a:cs typeface="Verdana"/>
              </a:rPr>
              <a:t>acceder </a:t>
            </a:r>
            <a:r>
              <a:rPr dirty="0" sz="1200" spc="-20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tips 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educativos </a:t>
            </a:r>
            <a:r>
              <a:rPr dirty="0" sz="1200" spc="-10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200">
                <a:solidFill>
                  <a:srgbClr val="434343"/>
                </a:solidFill>
                <a:latin typeface="Verdana"/>
                <a:cs typeface="Verdana"/>
              </a:rPr>
              <a:t>separación </a:t>
            </a:r>
            <a:r>
              <a:rPr dirty="0" sz="1200" spc="3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residuos </a:t>
            </a:r>
            <a:r>
              <a:rPr dirty="0" sz="1200" spc="-45">
                <a:solidFill>
                  <a:srgbClr val="434343"/>
                </a:solidFill>
                <a:latin typeface="Verdana"/>
                <a:cs typeface="Verdana"/>
              </a:rPr>
              <a:t>sólidos; </a:t>
            </a:r>
            <a:r>
              <a:rPr dirty="0" sz="1200" spc="-15">
                <a:solidFill>
                  <a:srgbClr val="434343"/>
                </a:solidFill>
                <a:latin typeface="Verdana"/>
                <a:cs typeface="Verdana"/>
              </a:rPr>
              <a:t>este </a:t>
            </a:r>
            <a:r>
              <a:rPr dirty="0" sz="1200" spc="-25">
                <a:solidFill>
                  <a:srgbClr val="434343"/>
                </a:solidFill>
                <a:latin typeface="Verdana"/>
                <a:cs typeface="Verdana"/>
              </a:rPr>
              <a:t>se </a:t>
            </a:r>
            <a:r>
              <a:rPr dirty="0" sz="1200" spc="15">
                <a:solidFill>
                  <a:srgbClr val="434343"/>
                </a:solidFill>
                <a:latin typeface="Verdana"/>
                <a:cs typeface="Verdana"/>
              </a:rPr>
              <a:t>denominara  </a:t>
            </a:r>
            <a:r>
              <a:rPr dirty="0" sz="1200" spc="-5">
                <a:solidFill>
                  <a:srgbClr val="434343"/>
                </a:solidFill>
                <a:latin typeface="Verdana"/>
                <a:cs typeface="Verdana"/>
              </a:rPr>
              <a:t>RecolecTron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pc="-5"/>
              <a:t>GreenBots</a:t>
            </a:r>
            <a:r>
              <a:rPr dirty="0" spc="-155"/>
              <a:t> </a:t>
            </a:r>
            <a:r>
              <a:rPr dirty="0" spc="-80">
                <a:solidFill>
                  <a:srgbClr val="434343"/>
                </a:solidFill>
              </a:rPr>
              <a:t>-</a:t>
            </a:r>
            <a:r>
              <a:rPr dirty="0" spc="-120">
                <a:solidFill>
                  <a:srgbClr val="434343"/>
                </a:solidFill>
              </a:rPr>
              <a:t> </a:t>
            </a:r>
            <a:r>
              <a:rPr dirty="0"/>
              <a:t>Mejorando</a:t>
            </a:r>
            <a:r>
              <a:rPr dirty="0" spc="-145"/>
              <a:t> </a:t>
            </a:r>
            <a:r>
              <a:rPr dirty="0" spc="-5"/>
              <a:t>el</a:t>
            </a:r>
            <a:r>
              <a:rPr dirty="0" spc="-120"/>
              <a:t> </a:t>
            </a:r>
            <a:r>
              <a:rPr dirty="0" spc="25"/>
              <a:t>medio</a:t>
            </a:r>
            <a:r>
              <a:rPr dirty="0" spc="-155"/>
              <a:t> </a:t>
            </a:r>
            <a:r>
              <a:rPr dirty="0" spc="10"/>
              <a:t>ambiente</a:t>
            </a:r>
            <a:r>
              <a:rPr dirty="0" spc="-140"/>
              <a:t> </a:t>
            </a:r>
            <a:r>
              <a:rPr dirty="0" spc="-10"/>
              <a:t>para</a:t>
            </a:r>
            <a:r>
              <a:rPr dirty="0" spc="-165"/>
              <a:t> </a:t>
            </a:r>
            <a:r>
              <a:rPr dirty="0" spc="-5"/>
              <a:t>generar</a:t>
            </a:r>
            <a:r>
              <a:rPr dirty="0" spc="-145"/>
              <a:t> </a:t>
            </a:r>
            <a:r>
              <a:rPr dirty="0" spc="5"/>
              <a:t>calidad</a:t>
            </a:r>
            <a:r>
              <a:rPr dirty="0" spc="-170"/>
              <a:t> </a:t>
            </a:r>
            <a:r>
              <a:rPr dirty="0" spc="30"/>
              <a:t>de</a:t>
            </a:r>
            <a:r>
              <a:rPr dirty="0" spc="-130"/>
              <a:t> </a:t>
            </a:r>
            <a:r>
              <a:rPr dirty="0" spc="-15"/>
              <a:t>vida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2023-11-08T05:31:37Z</dcterms:created>
  <dcterms:modified xsi:type="dcterms:W3CDTF">2023-11-08T05:31:37Z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2023-11-08T00:00:00Z</vt:filetime>
  </property>
</Properties>
</file>